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57" r:id="rId6"/>
    <p:sldId id="258" r:id="rId7"/>
    <p:sldId id="262" r:id="rId8"/>
    <p:sldId id="261" r:id="rId9"/>
    <p:sldId id="276" r:id="rId10"/>
    <p:sldId id="278" r:id="rId11"/>
    <p:sldId id="280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259" r:id="rId20"/>
    <p:sldId id="271" r:id="rId21"/>
    <p:sldId id="27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AF1"/>
    <a:srgbClr val="368AB4"/>
    <a:srgbClr val="2FA7DD"/>
    <a:srgbClr val="51BAE9"/>
    <a:srgbClr val="F07878"/>
    <a:srgbClr val="B2B2B2"/>
    <a:srgbClr val="EC776E"/>
    <a:srgbClr val="6389F3"/>
    <a:srgbClr val="F8C0C0"/>
    <a:srgbClr val="DD2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67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4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2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4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1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3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0BF9-F12D-4C53-ACE5-EE51FC089B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A01F-5799-41B1-9DCB-491A29B8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8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zitorij.mefst.unist.hr/dabar_edu/multimedia/stream/mefst:1106/FILE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290" y="1760787"/>
            <a:ext cx="6049420" cy="13720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/>
              <a:t>IZ </a:t>
            </a:r>
            <a:r>
              <a:rPr lang="pl-PL" sz="3100"/>
              <a:t>PRAVILNIK</a:t>
            </a:r>
            <a:r>
              <a:rPr lang="en-US" sz="3100"/>
              <a:t>A</a:t>
            </a:r>
            <a:br>
              <a:rPr lang="pl-PL" sz="3100"/>
            </a:br>
            <a:r>
              <a:rPr lang="pl-PL" sz="2025"/>
              <a:t>o uvjetima za izbor u znanstvena zvanja</a:t>
            </a:r>
            <a:r>
              <a:rPr lang="en-US" sz="2025"/>
              <a:t> (2017, NN 111/2022 )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2092"/>
            <a:ext cx="6858000" cy="1241822"/>
          </a:xfrm>
        </p:spPr>
        <p:txBody>
          <a:bodyPr/>
          <a:lstStyle/>
          <a:p>
            <a:r>
              <a:rPr lang="en-US" sz="2000">
                <a:latin typeface="Arial Narrow" panose="020B0606020202030204" pitchFamily="34" charset="0"/>
              </a:rPr>
              <a:t>KVALIFICIRAJUĆI RADOVI </a:t>
            </a:r>
          </a:p>
          <a:p>
            <a:r>
              <a:rPr lang="en-US" sz="1600">
                <a:latin typeface="Arial Narrow" panose="020B0606020202030204" pitchFamily="34" charset="0"/>
              </a:rPr>
              <a:t>na području </a:t>
            </a:r>
          </a:p>
          <a:p>
            <a:r>
              <a:rPr lang="en-US" sz="2800" b="1">
                <a:latin typeface="Bahnschrift SemiBold" panose="020B0502040204020203" pitchFamily="34" charset="0"/>
              </a:rPr>
              <a:t>Biomedicine </a:t>
            </a:r>
            <a:r>
              <a:rPr lang="en-US" sz="2800" b="1" err="1">
                <a:latin typeface="Bahnschrift SemiBold" panose="020B0502040204020203" pitchFamily="34" charset="0"/>
              </a:rPr>
              <a:t>i</a:t>
            </a:r>
            <a:r>
              <a:rPr lang="en-US" sz="2800" b="1">
                <a:latin typeface="Bahnschrift SemiBold" panose="020B0502040204020203" pitchFamily="34" charset="0"/>
              </a:rPr>
              <a:t> </a:t>
            </a:r>
            <a:r>
              <a:rPr lang="en-US" sz="2800" b="1" err="1">
                <a:latin typeface="Bahnschrift SemiBold" panose="020B0502040204020203" pitchFamily="34" charset="0"/>
              </a:rPr>
              <a:t>zdravstva</a:t>
            </a:r>
            <a:endParaRPr lang="en-US" sz="2800" b="1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0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Provjera </a:t>
            </a:r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rada</a:t>
            </a:r>
            <a:br>
              <a:rPr lang="en-US"/>
            </a:br>
            <a:r>
              <a:rPr lang="en-US"/>
              <a:t>IZVORNI 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Kategorije u </a:t>
            </a:r>
            <a:r>
              <a:rPr lang="en-US" err="1"/>
              <a:t>bibliografskim</a:t>
            </a:r>
            <a:r>
              <a:rPr lang="en-US"/>
              <a:t> </a:t>
            </a:r>
            <a:r>
              <a:rPr lang="en-US" err="1"/>
              <a:t>zapisima</a:t>
            </a:r>
            <a:r>
              <a:rPr lang="en-US"/>
              <a:t> </a:t>
            </a:r>
            <a:r>
              <a:rPr lang="en-US" err="1"/>
              <a:t>baza</a:t>
            </a:r>
            <a:r>
              <a:rPr lang="en-US"/>
              <a:t>:</a:t>
            </a:r>
          </a:p>
          <a:p>
            <a:pPr lvl="1"/>
            <a:r>
              <a:rPr lang="en-US"/>
              <a:t>Article (WoS CC)</a:t>
            </a:r>
          </a:p>
          <a:p>
            <a:pPr lvl="1"/>
            <a:r>
              <a:rPr lang="en-US"/>
              <a:t>Journal Article (Scopus)</a:t>
            </a:r>
          </a:p>
          <a:p>
            <a:pPr lvl="1"/>
            <a:r>
              <a:rPr lang="en-US"/>
              <a:t>Journal Article (Medline)</a:t>
            </a:r>
          </a:p>
          <a:p>
            <a:pPr lvl="1"/>
            <a:r>
              <a:rPr lang="en-US"/>
              <a:t>Međunarodna </a:t>
            </a:r>
            <a:r>
              <a:rPr lang="en-US" err="1"/>
              <a:t>recenzija</a:t>
            </a:r>
            <a:r>
              <a:rPr lang="en-US"/>
              <a:t>, </a:t>
            </a:r>
            <a:r>
              <a:rPr lang="en-US" err="1"/>
              <a:t>članak</a:t>
            </a:r>
            <a:r>
              <a:rPr lang="en-US"/>
              <a:t>, </a:t>
            </a:r>
            <a:r>
              <a:rPr lang="en-US" err="1"/>
              <a:t>znanstveni</a:t>
            </a:r>
            <a:r>
              <a:rPr lang="en-US"/>
              <a:t> (</a:t>
            </a:r>
            <a:r>
              <a:rPr lang="en-US" err="1"/>
              <a:t>CROSBI</a:t>
            </a:r>
            <a:r>
              <a:rPr lang="en-US"/>
              <a:t>)</a:t>
            </a:r>
          </a:p>
          <a:p>
            <a:r>
              <a:rPr lang="en-US"/>
              <a:t>Sadrži </a:t>
            </a:r>
            <a:r>
              <a:rPr lang="en-US" err="1"/>
              <a:t>opisanu</a:t>
            </a:r>
            <a:r>
              <a:rPr lang="en-US"/>
              <a:t> </a:t>
            </a:r>
            <a:r>
              <a:rPr lang="en-US" err="1"/>
              <a:t>metodologiju</a:t>
            </a:r>
            <a:r>
              <a:rPr lang="en-US"/>
              <a:t> </a:t>
            </a:r>
            <a:r>
              <a:rPr lang="en-US" err="1"/>
              <a:t>originalnih</a:t>
            </a:r>
            <a:r>
              <a:rPr lang="en-US"/>
              <a:t> </a:t>
            </a:r>
            <a:r>
              <a:rPr lang="en-US" err="1"/>
              <a:t>istraživanja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njihove</a:t>
            </a:r>
            <a:r>
              <a:rPr lang="en-US"/>
              <a:t> </a:t>
            </a:r>
            <a:r>
              <a:rPr lang="en-US" err="1"/>
              <a:t>rezultate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6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Provjera </a:t>
            </a:r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rada</a:t>
            </a:r>
            <a:br>
              <a:rPr lang="en-US"/>
            </a:br>
            <a:r>
              <a:rPr lang="en-US" err="1"/>
              <a:t>PREGLEDNI</a:t>
            </a:r>
            <a:r>
              <a:rPr lang="en-US"/>
              <a:t> 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Kategorije u </a:t>
            </a:r>
            <a:r>
              <a:rPr lang="en-US" err="1"/>
              <a:t>bibliografskim</a:t>
            </a:r>
            <a:r>
              <a:rPr lang="en-US"/>
              <a:t> </a:t>
            </a:r>
            <a:r>
              <a:rPr lang="en-US" err="1"/>
              <a:t>zapisima</a:t>
            </a:r>
            <a:r>
              <a:rPr lang="en-US"/>
              <a:t> </a:t>
            </a:r>
            <a:r>
              <a:rPr lang="en-US" err="1"/>
              <a:t>baza</a:t>
            </a:r>
            <a:r>
              <a:rPr lang="en-US"/>
              <a:t>:</a:t>
            </a:r>
          </a:p>
          <a:p>
            <a:pPr lvl="1"/>
            <a:r>
              <a:rPr lang="en-US"/>
              <a:t>Review (WoS CC)</a:t>
            </a:r>
          </a:p>
          <a:p>
            <a:pPr lvl="1"/>
            <a:r>
              <a:rPr lang="en-US"/>
              <a:t>Review (Scopus)</a:t>
            </a:r>
          </a:p>
          <a:p>
            <a:pPr lvl="1"/>
            <a:r>
              <a:rPr lang="en-US"/>
              <a:t>Review (Medline)</a:t>
            </a:r>
          </a:p>
          <a:p>
            <a:pPr lvl="1"/>
            <a:r>
              <a:rPr lang="en-US"/>
              <a:t>Radovi u </a:t>
            </a:r>
            <a:r>
              <a:rPr lang="en-US" err="1"/>
              <a:t>časopisima</a:t>
            </a:r>
            <a:r>
              <a:rPr lang="en-US"/>
              <a:t>, </a:t>
            </a:r>
            <a:r>
              <a:rPr lang="en-US" err="1"/>
              <a:t>pregledni</a:t>
            </a:r>
            <a:r>
              <a:rPr lang="en-US"/>
              <a:t> rad, </a:t>
            </a:r>
            <a:r>
              <a:rPr lang="en-US" err="1"/>
              <a:t>znanstveni</a:t>
            </a:r>
            <a:r>
              <a:rPr lang="en-US"/>
              <a:t>(</a:t>
            </a:r>
            <a:r>
              <a:rPr lang="en-US" err="1"/>
              <a:t>CROSBI</a:t>
            </a:r>
            <a:r>
              <a:rPr lang="en-US"/>
              <a:t>)</a:t>
            </a:r>
          </a:p>
          <a:p>
            <a:r>
              <a:rPr lang="en-US"/>
              <a:t>Pregled </a:t>
            </a:r>
            <a:r>
              <a:rPr lang="en-US" err="1"/>
              <a:t>dosadašnjih</a:t>
            </a:r>
            <a:r>
              <a:rPr lang="en-US"/>
              <a:t> </a:t>
            </a:r>
            <a:r>
              <a:rPr lang="en-US" err="1"/>
              <a:t>spoznaja</a:t>
            </a:r>
            <a:r>
              <a:rPr lang="en-US"/>
              <a:t> o </a:t>
            </a:r>
            <a:r>
              <a:rPr lang="en-US" err="1"/>
              <a:t>određenoj</a:t>
            </a:r>
            <a:r>
              <a:rPr lang="en-US"/>
              <a:t> </a:t>
            </a:r>
            <a:r>
              <a:rPr lang="en-US" err="1"/>
              <a:t>temi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temelju</a:t>
            </a:r>
            <a:r>
              <a:rPr lang="en-US"/>
              <a:t> </a:t>
            </a:r>
            <a:r>
              <a:rPr lang="en-US" err="1"/>
              <a:t>dosadašnjih</a:t>
            </a:r>
            <a:r>
              <a:rPr lang="en-US"/>
              <a:t> </a:t>
            </a:r>
            <a:r>
              <a:rPr lang="en-US" err="1"/>
              <a:t>istraživanja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9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Provjera </a:t>
            </a:r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rada</a:t>
            </a:r>
            <a:br>
              <a:rPr lang="en-US"/>
            </a:br>
            <a:r>
              <a:rPr lang="en-US" err="1"/>
              <a:t>PRIKAZ</a:t>
            </a:r>
            <a:r>
              <a:rPr lang="en-US"/>
              <a:t> </a:t>
            </a:r>
            <a:r>
              <a:rPr lang="en-US" err="1"/>
              <a:t>SLUČAJA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Kategorije u </a:t>
            </a:r>
            <a:r>
              <a:rPr lang="en-US" err="1"/>
              <a:t>bibliografskim</a:t>
            </a:r>
            <a:r>
              <a:rPr lang="en-US"/>
              <a:t> </a:t>
            </a:r>
            <a:r>
              <a:rPr lang="en-US" err="1"/>
              <a:t>zapisima</a:t>
            </a:r>
            <a:r>
              <a:rPr lang="en-US"/>
              <a:t> </a:t>
            </a:r>
            <a:r>
              <a:rPr lang="en-US" err="1"/>
              <a:t>baza</a:t>
            </a:r>
            <a:r>
              <a:rPr lang="en-US"/>
              <a:t>:</a:t>
            </a:r>
          </a:p>
          <a:p>
            <a:pPr lvl="1"/>
            <a:r>
              <a:rPr lang="en-US"/>
              <a:t>WoS CC </a:t>
            </a:r>
            <a:r>
              <a:rPr lang="en-US" err="1"/>
              <a:t>i</a:t>
            </a:r>
            <a:r>
              <a:rPr lang="en-US"/>
              <a:t> Scopus </a:t>
            </a:r>
            <a:r>
              <a:rPr lang="en-US" err="1"/>
              <a:t>nemaju</a:t>
            </a:r>
            <a:r>
              <a:rPr lang="en-US"/>
              <a:t> </a:t>
            </a:r>
            <a:r>
              <a:rPr lang="en-US" err="1"/>
              <a:t>ovu</a:t>
            </a:r>
            <a:r>
              <a:rPr lang="en-US"/>
              <a:t> </a:t>
            </a:r>
            <a:r>
              <a:rPr lang="en-US" err="1"/>
              <a:t>kategoriju</a:t>
            </a:r>
            <a:r>
              <a:rPr lang="en-US"/>
              <a:t>, </a:t>
            </a:r>
            <a:r>
              <a:rPr lang="en-US" err="1"/>
              <a:t>već</a:t>
            </a:r>
            <a:r>
              <a:rPr lang="en-US"/>
              <a:t> </a:t>
            </a:r>
            <a:r>
              <a:rPr lang="en-US" err="1"/>
              <a:t>prikaze</a:t>
            </a:r>
            <a:r>
              <a:rPr lang="en-US"/>
              <a:t> </a:t>
            </a:r>
            <a:r>
              <a:rPr lang="en-US" err="1"/>
              <a:t>slučaja</a:t>
            </a:r>
            <a:r>
              <a:rPr lang="en-US"/>
              <a:t> </a:t>
            </a:r>
            <a:r>
              <a:rPr lang="en-US" err="1"/>
              <a:t>svrstavaju</a:t>
            </a:r>
            <a:r>
              <a:rPr lang="en-US"/>
              <a:t> u </a:t>
            </a:r>
            <a:r>
              <a:rPr lang="en-US" err="1"/>
              <a:t>kategoriju</a:t>
            </a:r>
            <a:r>
              <a:rPr lang="en-US"/>
              <a:t> </a:t>
            </a:r>
            <a:r>
              <a:rPr lang="en-US" err="1"/>
              <a:t>znanstvenih</a:t>
            </a:r>
            <a:r>
              <a:rPr lang="en-US"/>
              <a:t> radova</a:t>
            </a:r>
          </a:p>
          <a:p>
            <a:pPr lvl="1"/>
            <a:r>
              <a:rPr lang="en-US"/>
              <a:t>Case Report (Medline)</a:t>
            </a:r>
          </a:p>
          <a:p>
            <a:pPr lvl="1"/>
            <a:r>
              <a:rPr lang="en-US"/>
              <a:t>Radovi u </a:t>
            </a:r>
            <a:r>
              <a:rPr lang="en-US" err="1"/>
              <a:t>časopisima</a:t>
            </a:r>
            <a:r>
              <a:rPr lang="en-US"/>
              <a:t>, </a:t>
            </a:r>
            <a:r>
              <a:rPr lang="en-US" err="1"/>
              <a:t>prikaz</a:t>
            </a:r>
            <a:r>
              <a:rPr lang="en-US"/>
              <a:t>, </a:t>
            </a:r>
            <a:r>
              <a:rPr lang="en-US" err="1"/>
              <a:t>znanstveni</a:t>
            </a:r>
            <a:r>
              <a:rPr lang="en-US"/>
              <a:t> (</a:t>
            </a:r>
            <a:r>
              <a:rPr lang="en-US" err="1"/>
              <a:t>CROSBI</a:t>
            </a:r>
            <a:r>
              <a:rPr lang="en-US"/>
              <a:t>)</a:t>
            </a:r>
          </a:p>
          <a:p>
            <a:r>
              <a:rPr lang="en-US" err="1"/>
              <a:t>Iscrpno</a:t>
            </a:r>
            <a:r>
              <a:rPr lang="en-US"/>
              <a:t> </a:t>
            </a:r>
            <a:r>
              <a:rPr lang="en-US" err="1"/>
              <a:t>izviješće</a:t>
            </a:r>
            <a:r>
              <a:rPr lang="en-US"/>
              <a:t> o </a:t>
            </a:r>
            <a:r>
              <a:rPr lang="en-US" err="1"/>
              <a:t>simptomima</a:t>
            </a:r>
            <a:r>
              <a:rPr lang="en-US"/>
              <a:t>, </a:t>
            </a:r>
            <a:r>
              <a:rPr lang="en-US" err="1"/>
              <a:t>dijagnozi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liječenju</a:t>
            </a:r>
            <a:r>
              <a:rPr lang="en-US"/>
              <a:t> </a:t>
            </a:r>
            <a:r>
              <a:rPr lang="en-US" err="1"/>
              <a:t>jednog</a:t>
            </a:r>
            <a:r>
              <a:rPr lang="en-US"/>
              <a:t> </a:t>
            </a:r>
            <a:r>
              <a:rPr lang="en-US" err="1"/>
              <a:t>pacijenta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Provjera </a:t>
            </a:r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rada</a:t>
            </a:r>
            <a:br>
              <a:rPr lang="en-US"/>
            </a:br>
            <a:r>
              <a:rPr lang="en-US" err="1"/>
              <a:t>KRATKO</a:t>
            </a:r>
            <a:r>
              <a:rPr lang="en-US"/>
              <a:t> </a:t>
            </a:r>
            <a:r>
              <a:rPr lang="en-US" err="1"/>
              <a:t>PRIOPĆENJE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Kraći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u </a:t>
            </a:r>
            <a:r>
              <a:rPr lang="en-US" err="1"/>
              <a:t>kojem</a:t>
            </a:r>
            <a:r>
              <a:rPr lang="en-US"/>
              <a:t> se </a:t>
            </a:r>
            <a:r>
              <a:rPr lang="en-US" err="1"/>
              <a:t>objavljuju</a:t>
            </a:r>
            <a:r>
              <a:rPr lang="en-US"/>
              <a:t> </a:t>
            </a:r>
            <a:r>
              <a:rPr lang="en-US" err="1"/>
              <a:t>glavni</a:t>
            </a:r>
            <a:r>
              <a:rPr lang="en-US"/>
              <a:t> </a:t>
            </a:r>
            <a:r>
              <a:rPr lang="en-US" err="1"/>
              <a:t>rezultati</a:t>
            </a:r>
            <a:r>
              <a:rPr lang="en-US"/>
              <a:t> </a:t>
            </a:r>
            <a:r>
              <a:rPr lang="en-US" err="1"/>
              <a:t>provedenog</a:t>
            </a:r>
            <a:r>
              <a:rPr lang="en-US"/>
              <a:t> </a:t>
            </a:r>
            <a:r>
              <a:rPr lang="en-US" err="1"/>
              <a:t>originalnog</a:t>
            </a:r>
            <a:r>
              <a:rPr lang="en-US"/>
              <a:t> </a:t>
            </a:r>
            <a:r>
              <a:rPr lang="en-US" err="1"/>
              <a:t>istraživanja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je </a:t>
            </a:r>
            <a:r>
              <a:rPr lang="en-US" err="1"/>
              <a:t>dovršeno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u </a:t>
            </a:r>
            <a:r>
              <a:rPr lang="en-US" err="1"/>
              <a:t>tijeku</a:t>
            </a:r>
            <a:r>
              <a:rPr lang="en-US"/>
              <a:t> te se </a:t>
            </a:r>
            <a:r>
              <a:rPr lang="en-US" err="1"/>
              <a:t>ukratko</a:t>
            </a:r>
            <a:r>
              <a:rPr lang="en-US"/>
              <a:t> </a:t>
            </a:r>
            <a:r>
              <a:rPr lang="en-US" err="1"/>
              <a:t>opisuje</a:t>
            </a:r>
            <a:r>
              <a:rPr lang="en-US"/>
              <a:t> </a:t>
            </a:r>
            <a:r>
              <a:rPr lang="en-US" err="1"/>
              <a:t>metodologija</a:t>
            </a:r>
            <a:endParaRPr lang="en-US"/>
          </a:p>
          <a:p>
            <a:r>
              <a:rPr lang="en-US" err="1"/>
              <a:t>Baze</a:t>
            </a:r>
            <a:r>
              <a:rPr lang="en-US"/>
              <a:t> </a:t>
            </a:r>
            <a:r>
              <a:rPr lang="en-US" err="1"/>
              <a:t>podataka</a:t>
            </a:r>
            <a:r>
              <a:rPr lang="en-US"/>
              <a:t> </a:t>
            </a:r>
            <a:r>
              <a:rPr lang="en-US" err="1"/>
              <a:t>takve</a:t>
            </a:r>
            <a:r>
              <a:rPr lang="en-US"/>
              <a:t> </a:t>
            </a:r>
            <a:r>
              <a:rPr lang="en-US" err="1"/>
              <a:t>vrste</a:t>
            </a:r>
            <a:r>
              <a:rPr lang="en-US"/>
              <a:t> radova </a:t>
            </a:r>
            <a:r>
              <a:rPr lang="en-US" err="1"/>
              <a:t>najčeše</a:t>
            </a:r>
            <a:r>
              <a:rPr lang="en-US"/>
              <a:t> </a:t>
            </a:r>
            <a:r>
              <a:rPr lang="en-US" err="1"/>
              <a:t>kategoriziraju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Pismo </a:t>
            </a:r>
            <a:r>
              <a:rPr lang="en-US" err="1"/>
              <a:t>uredniku</a:t>
            </a:r>
            <a:r>
              <a:rPr lang="en-US"/>
              <a:t> (Letter), a </a:t>
            </a:r>
            <a:r>
              <a:rPr lang="en-US" err="1"/>
              <a:t>ponekad</a:t>
            </a:r>
            <a:r>
              <a:rPr lang="en-US"/>
              <a:t> se </a:t>
            </a:r>
            <a:r>
              <a:rPr lang="en-US" err="1"/>
              <a:t>ti</a:t>
            </a:r>
            <a:r>
              <a:rPr lang="en-US"/>
              <a:t> </a:t>
            </a:r>
            <a:r>
              <a:rPr lang="en-US" err="1"/>
              <a:t>radovi</a:t>
            </a:r>
            <a:r>
              <a:rPr lang="en-US"/>
              <a:t> </a:t>
            </a:r>
            <a:r>
              <a:rPr lang="en-US" err="1"/>
              <a:t>mogu</a:t>
            </a:r>
            <a:r>
              <a:rPr lang="en-US"/>
              <a:t> </a:t>
            </a:r>
            <a:r>
              <a:rPr lang="en-US" err="1"/>
              <a:t>pronaći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u </a:t>
            </a:r>
            <a:r>
              <a:rPr lang="en-US" err="1"/>
              <a:t>kategoriji</a:t>
            </a:r>
            <a:r>
              <a:rPr lang="en-US"/>
              <a:t> </a:t>
            </a:r>
            <a:r>
              <a:rPr lang="en-US" err="1"/>
              <a:t>Urednički</a:t>
            </a:r>
            <a:r>
              <a:rPr lang="en-US"/>
              <a:t> </a:t>
            </a:r>
            <a:r>
              <a:rPr lang="en-US" err="1"/>
              <a:t>sadržaj</a:t>
            </a:r>
            <a:r>
              <a:rPr lang="en-US"/>
              <a:t> (Editorial)</a:t>
            </a:r>
          </a:p>
          <a:p>
            <a:r>
              <a:rPr lang="en-US" err="1"/>
              <a:t>Radovi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nisu</a:t>
            </a:r>
            <a:r>
              <a:rPr lang="en-US"/>
              <a:t> </a:t>
            </a:r>
            <a:r>
              <a:rPr lang="en-US" err="1"/>
              <a:t>kratka</a:t>
            </a:r>
            <a:r>
              <a:rPr lang="en-US"/>
              <a:t> </a:t>
            </a:r>
            <a:r>
              <a:rPr lang="en-US" err="1"/>
              <a:t>priopćenja</a:t>
            </a:r>
            <a:r>
              <a:rPr lang="en-US"/>
              <a:t>, a u </a:t>
            </a:r>
            <a:r>
              <a:rPr lang="en-US" err="1"/>
              <a:t>bazama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svrstani</a:t>
            </a:r>
            <a:r>
              <a:rPr lang="en-US"/>
              <a:t> u </a:t>
            </a:r>
            <a:r>
              <a:rPr lang="en-US" err="1"/>
              <a:t>kategorijama</a:t>
            </a:r>
            <a:r>
              <a:rPr lang="en-US"/>
              <a:t> Letter </a:t>
            </a:r>
            <a:r>
              <a:rPr lang="en-US" err="1"/>
              <a:t>i</a:t>
            </a:r>
            <a:r>
              <a:rPr lang="en-US"/>
              <a:t> Editorial</a:t>
            </a:r>
          </a:p>
          <a:p>
            <a:pPr lvl="1"/>
            <a:r>
              <a:rPr lang="en-US" err="1"/>
              <a:t>Komentari</a:t>
            </a:r>
            <a:r>
              <a:rPr lang="en-US"/>
              <a:t> </a:t>
            </a:r>
            <a:r>
              <a:rPr lang="en-US" err="1"/>
              <a:t>drugih</a:t>
            </a:r>
            <a:r>
              <a:rPr lang="en-US"/>
              <a:t> radova</a:t>
            </a:r>
          </a:p>
          <a:p>
            <a:pPr lvl="1"/>
            <a:r>
              <a:rPr lang="en-US" err="1"/>
              <a:t>Stavovi</a:t>
            </a:r>
            <a:r>
              <a:rPr lang="en-US"/>
              <a:t> </a:t>
            </a:r>
            <a:r>
              <a:rPr lang="en-US" err="1"/>
              <a:t>autora</a:t>
            </a:r>
            <a:r>
              <a:rPr lang="en-US"/>
              <a:t> o </a:t>
            </a:r>
            <a:r>
              <a:rPr lang="en-US" err="1"/>
              <a:t>pojedinim</a:t>
            </a:r>
            <a:r>
              <a:rPr lang="en-US"/>
              <a:t> </a:t>
            </a:r>
            <a:r>
              <a:rPr lang="en-US" err="1"/>
              <a:t>temama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istraživačkim</a:t>
            </a:r>
            <a:r>
              <a:rPr lang="en-US"/>
              <a:t> </a:t>
            </a:r>
            <a:r>
              <a:rPr lang="en-US" err="1"/>
              <a:t>problemima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78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Autor</a:t>
            </a:r>
            <a:r>
              <a:rPr lang="en-US"/>
              <a:t> </a:t>
            </a:r>
            <a:r>
              <a:rPr lang="en-US" err="1"/>
              <a:t>znanstvenog</a:t>
            </a:r>
            <a:r>
              <a:rPr lang="en-US"/>
              <a:t> </a:t>
            </a:r>
            <a:r>
              <a:rPr lang="en-US" err="1"/>
              <a:t>rada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Autorom</a:t>
            </a:r>
            <a:r>
              <a:rPr lang="en-US"/>
              <a:t> </a:t>
            </a:r>
            <a:r>
              <a:rPr lang="en-US" err="1"/>
              <a:t>znanstvenog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err="1"/>
              <a:t>smatra</a:t>
            </a:r>
            <a:r>
              <a:rPr lang="en-US"/>
              <a:t> se </a:t>
            </a:r>
            <a:r>
              <a:rPr lang="en-US" err="1"/>
              <a:t>osoba</a:t>
            </a:r>
            <a:r>
              <a:rPr lang="en-US"/>
              <a:t> </a:t>
            </a:r>
            <a:r>
              <a:rPr lang="en-US" b="1" err="1"/>
              <a:t>čije</a:t>
            </a:r>
            <a:r>
              <a:rPr lang="en-US" b="1"/>
              <a:t> je </a:t>
            </a:r>
            <a:r>
              <a:rPr lang="en-US" b="1" err="1"/>
              <a:t>ime</a:t>
            </a:r>
            <a:r>
              <a:rPr lang="en-US" b="1"/>
              <a:t> </a:t>
            </a:r>
            <a:r>
              <a:rPr lang="en-US" b="1" err="1"/>
              <a:t>izričito</a:t>
            </a:r>
            <a:r>
              <a:rPr lang="en-US" b="1"/>
              <a:t> </a:t>
            </a:r>
            <a:r>
              <a:rPr lang="en-US" b="1" err="1"/>
              <a:t>navedeno</a:t>
            </a:r>
            <a:r>
              <a:rPr lang="en-US" b="1"/>
              <a:t> </a:t>
            </a:r>
            <a:r>
              <a:rPr lang="en-US" b="1" err="1"/>
              <a:t>uz</a:t>
            </a:r>
            <a:r>
              <a:rPr lang="en-US" b="1"/>
              <a:t> </a:t>
            </a:r>
            <a:r>
              <a:rPr lang="en-US" b="1" err="1"/>
              <a:t>naslov</a:t>
            </a:r>
            <a:r>
              <a:rPr lang="en-US" b="1"/>
              <a:t> </a:t>
            </a:r>
            <a:r>
              <a:rPr lang="en-US" b="1" err="1"/>
              <a:t>rada</a:t>
            </a:r>
            <a:r>
              <a:rPr lang="en-US"/>
              <a:t>. </a:t>
            </a:r>
          </a:p>
          <a:p>
            <a:r>
              <a:rPr lang="en-US"/>
              <a:t>U </a:t>
            </a:r>
            <a:r>
              <a:rPr lang="en-US" err="1"/>
              <a:t>slučaju</a:t>
            </a:r>
            <a:r>
              <a:rPr lang="en-US"/>
              <a:t> </a:t>
            </a:r>
            <a:r>
              <a:rPr lang="en-US" err="1"/>
              <a:t>kolaboracijskih</a:t>
            </a:r>
            <a:r>
              <a:rPr lang="en-US"/>
              <a:t> radova, </a:t>
            </a:r>
            <a:r>
              <a:rPr lang="en-US" err="1"/>
              <a:t>kada</a:t>
            </a:r>
            <a:r>
              <a:rPr lang="en-US"/>
              <a:t> je </a:t>
            </a:r>
            <a:r>
              <a:rPr lang="en-US" err="1"/>
              <a:t>uz</a:t>
            </a:r>
            <a:r>
              <a:rPr lang="en-US"/>
              <a:t> </a:t>
            </a:r>
            <a:r>
              <a:rPr lang="en-US" err="1"/>
              <a:t>naslov</a:t>
            </a:r>
            <a:r>
              <a:rPr lang="en-US"/>
              <a:t> </a:t>
            </a:r>
            <a:r>
              <a:rPr lang="en-US" err="1"/>
              <a:t>naveden</a:t>
            </a:r>
            <a:r>
              <a:rPr lang="en-US"/>
              <a:t> </a:t>
            </a:r>
            <a:r>
              <a:rPr lang="en-US" err="1"/>
              <a:t>samo</a:t>
            </a:r>
            <a:r>
              <a:rPr lang="en-US"/>
              <a:t> </a:t>
            </a:r>
            <a:r>
              <a:rPr lang="en-US" err="1"/>
              <a:t>naziv</a:t>
            </a:r>
            <a:r>
              <a:rPr lang="en-US"/>
              <a:t> </a:t>
            </a:r>
            <a:r>
              <a:rPr lang="en-US" err="1"/>
              <a:t>kolaboracije</a:t>
            </a:r>
            <a:r>
              <a:rPr lang="en-US"/>
              <a:t> (</a:t>
            </a:r>
            <a:r>
              <a:rPr lang="en-US" err="1"/>
              <a:t>projektne</a:t>
            </a:r>
            <a:r>
              <a:rPr lang="en-US"/>
              <a:t> </a:t>
            </a:r>
            <a:r>
              <a:rPr lang="en-US" err="1"/>
              <a:t>grupe</a:t>
            </a:r>
            <a:r>
              <a:rPr lang="en-US"/>
              <a:t>)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samo</a:t>
            </a:r>
            <a:r>
              <a:rPr lang="en-US"/>
              <a:t> </a:t>
            </a:r>
            <a:r>
              <a:rPr lang="en-US" err="1"/>
              <a:t>prvi</a:t>
            </a:r>
            <a:r>
              <a:rPr lang="en-US"/>
              <a:t> </a:t>
            </a:r>
            <a:r>
              <a:rPr lang="en-US" err="1"/>
              <a:t>autor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predstavnik</a:t>
            </a:r>
            <a:r>
              <a:rPr lang="en-US"/>
              <a:t> </a:t>
            </a:r>
            <a:r>
              <a:rPr lang="en-US" err="1"/>
              <a:t>kolaboracije</a:t>
            </a:r>
            <a:r>
              <a:rPr lang="en-US"/>
              <a:t>, </a:t>
            </a:r>
            <a:r>
              <a:rPr lang="en-US" err="1"/>
              <a:t>autorima</a:t>
            </a:r>
            <a:r>
              <a:rPr lang="en-US"/>
              <a:t> se </a:t>
            </a:r>
            <a:r>
              <a:rPr lang="en-US" err="1"/>
              <a:t>mogu</a:t>
            </a:r>
            <a:r>
              <a:rPr lang="en-US"/>
              <a:t> </a:t>
            </a:r>
            <a:r>
              <a:rPr lang="en-US" err="1"/>
              <a:t>smatrati</a:t>
            </a:r>
            <a:r>
              <a:rPr lang="en-US"/>
              <a:t> </a:t>
            </a:r>
            <a:r>
              <a:rPr lang="en-US" err="1"/>
              <a:t>svi</a:t>
            </a:r>
            <a:r>
              <a:rPr lang="en-US"/>
              <a:t> </a:t>
            </a:r>
            <a:r>
              <a:rPr lang="en-US" err="1"/>
              <a:t>pripadnici</a:t>
            </a:r>
            <a:r>
              <a:rPr lang="en-US"/>
              <a:t> </a:t>
            </a:r>
            <a:r>
              <a:rPr lang="en-US" err="1"/>
              <a:t>kolaboracije</a:t>
            </a:r>
            <a:r>
              <a:rPr lang="en-US"/>
              <a:t> </a:t>
            </a:r>
            <a:r>
              <a:rPr lang="en-US" b="1" err="1"/>
              <a:t>čija</a:t>
            </a:r>
            <a:r>
              <a:rPr lang="en-US" b="1"/>
              <a:t> </a:t>
            </a:r>
            <a:r>
              <a:rPr lang="en-US" b="1" err="1"/>
              <a:t>su</a:t>
            </a:r>
            <a:r>
              <a:rPr lang="en-US" b="1"/>
              <a:t> </a:t>
            </a:r>
            <a:r>
              <a:rPr lang="en-US" b="1" err="1"/>
              <a:t>imena</a:t>
            </a:r>
            <a:r>
              <a:rPr lang="en-US" b="1"/>
              <a:t> </a:t>
            </a:r>
            <a:r>
              <a:rPr lang="en-US" b="1" err="1"/>
              <a:t>navedena</a:t>
            </a:r>
            <a:r>
              <a:rPr lang="en-US" b="1"/>
              <a:t> </a:t>
            </a:r>
            <a:r>
              <a:rPr lang="en-US" b="1" err="1"/>
              <a:t>na</a:t>
            </a:r>
            <a:r>
              <a:rPr lang="en-US" b="1"/>
              <a:t> </a:t>
            </a:r>
            <a:r>
              <a:rPr lang="en-US" b="1" err="1"/>
              <a:t>izdvojenom</a:t>
            </a:r>
            <a:r>
              <a:rPr lang="en-US" b="1"/>
              <a:t> </a:t>
            </a:r>
            <a:r>
              <a:rPr lang="en-US" b="1" err="1"/>
              <a:t>mjestu</a:t>
            </a:r>
            <a:r>
              <a:rPr lang="en-US" b="1"/>
              <a:t> u </a:t>
            </a:r>
            <a:r>
              <a:rPr lang="en-US" b="1" err="1"/>
              <a:t>radu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60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Doprinos</a:t>
            </a:r>
            <a:r>
              <a:rPr lang="en-US"/>
              <a:t> </a:t>
            </a:r>
            <a:r>
              <a:rPr lang="en-US" err="1"/>
              <a:t>autora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Prvi </a:t>
            </a:r>
            <a:r>
              <a:rPr lang="en-US" err="1"/>
              <a:t>autor</a:t>
            </a:r>
            <a:r>
              <a:rPr lang="en-US"/>
              <a:t> (First author)</a:t>
            </a:r>
          </a:p>
          <a:p>
            <a:pPr lvl="1"/>
            <a:r>
              <a:rPr lang="en-US"/>
              <a:t>U </a:t>
            </a:r>
            <a:r>
              <a:rPr lang="en-US" err="1"/>
              <a:t>bibliografskom</a:t>
            </a:r>
            <a:r>
              <a:rPr lang="en-US"/>
              <a:t> </a:t>
            </a:r>
            <a:r>
              <a:rPr lang="en-US" err="1"/>
              <a:t>zapisu</a:t>
            </a:r>
            <a:r>
              <a:rPr lang="en-US"/>
              <a:t> </a:t>
            </a:r>
            <a:r>
              <a:rPr lang="en-US" err="1"/>
              <a:t>naveden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prvi</a:t>
            </a:r>
            <a:r>
              <a:rPr lang="en-US"/>
              <a:t> </a:t>
            </a:r>
            <a:r>
              <a:rPr lang="en-US" err="1"/>
              <a:t>autor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Prezime I</a:t>
            </a:r>
            <a:r>
              <a:rPr lang="en-US"/>
              <a:t>, Prezime I, Prezime I, Prezime I, Prezime I, Prezime I, et al. </a:t>
            </a:r>
            <a:r>
              <a:rPr lang="en-US" err="1"/>
              <a:t>Naslov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. </a:t>
            </a:r>
            <a:r>
              <a:rPr lang="en-US" err="1"/>
              <a:t>Naslov</a:t>
            </a:r>
            <a:r>
              <a:rPr lang="en-US"/>
              <a:t> časopisa. </a:t>
            </a:r>
            <a:r>
              <a:rPr lang="en-US" err="1"/>
              <a:t>Godište</a:t>
            </a:r>
            <a:r>
              <a:rPr lang="en-US"/>
              <a:t> </a:t>
            </a:r>
            <a:r>
              <a:rPr lang="en-US" err="1"/>
              <a:t>časopisa</a:t>
            </a:r>
            <a:r>
              <a:rPr lang="en-US" b="1" err="1"/>
              <a:t>;</a:t>
            </a:r>
            <a:r>
              <a:rPr lang="en-US" err="1"/>
              <a:t>Volumen</a:t>
            </a:r>
            <a:r>
              <a:rPr lang="en-US"/>
              <a:t> (</a:t>
            </a:r>
            <a:r>
              <a:rPr lang="en-US" err="1"/>
              <a:t>broj</a:t>
            </a:r>
            <a:r>
              <a:rPr lang="en-US"/>
              <a:t> )</a:t>
            </a:r>
            <a:r>
              <a:rPr lang="en-US" b="1"/>
              <a:t>:</a:t>
            </a:r>
            <a:r>
              <a:rPr lang="en-US"/>
              <a:t>br. </a:t>
            </a:r>
            <a:r>
              <a:rPr lang="en-US" err="1"/>
              <a:t>prve</a:t>
            </a:r>
            <a:r>
              <a:rPr lang="en-US"/>
              <a:t> </a:t>
            </a:r>
            <a:r>
              <a:rPr lang="en-US" err="1"/>
              <a:t>stranica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u </a:t>
            </a:r>
            <a:r>
              <a:rPr lang="en-US" err="1"/>
              <a:t>časopisu</a:t>
            </a:r>
            <a:r>
              <a:rPr lang="en-US"/>
              <a:t>–br. </a:t>
            </a:r>
            <a:r>
              <a:rPr lang="en-US" err="1"/>
              <a:t>posljednje</a:t>
            </a:r>
            <a:r>
              <a:rPr lang="en-US"/>
              <a:t> </a:t>
            </a:r>
            <a:r>
              <a:rPr lang="en-US" err="1"/>
              <a:t>stranice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u </a:t>
            </a:r>
            <a:r>
              <a:rPr lang="en-US" err="1"/>
              <a:t>časopisu</a:t>
            </a:r>
            <a:r>
              <a:rPr lang="en-US"/>
              <a:t>. </a:t>
            </a:r>
          </a:p>
          <a:p>
            <a:pPr lvl="1"/>
            <a:r>
              <a:rPr lang="en-US" err="1"/>
              <a:t>Moguće</a:t>
            </a:r>
            <a:r>
              <a:rPr lang="en-US"/>
              <a:t> je da </a:t>
            </a:r>
            <a:r>
              <a:rPr lang="en-US" err="1"/>
              <a:t>dva</a:t>
            </a:r>
            <a:r>
              <a:rPr lang="en-US"/>
              <a:t> </a:t>
            </a:r>
            <a:r>
              <a:rPr lang="en-US" err="1"/>
              <a:t>autora</a:t>
            </a:r>
            <a:r>
              <a:rPr lang="en-US"/>
              <a:t> </a:t>
            </a:r>
            <a:r>
              <a:rPr lang="en-US" err="1"/>
              <a:t>dijele</a:t>
            </a:r>
            <a:r>
              <a:rPr lang="en-US"/>
              <a:t> </a:t>
            </a:r>
            <a:r>
              <a:rPr lang="en-US" err="1"/>
              <a:t>prvo</a:t>
            </a:r>
            <a:r>
              <a:rPr lang="en-US"/>
              <a:t> </a:t>
            </a:r>
            <a:r>
              <a:rPr lang="en-US" err="1"/>
              <a:t>autorstvo</a:t>
            </a:r>
            <a:r>
              <a:rPr lang="en-US"/>
              <a:t>, </a:t>
            </a:r>
            <a:r>
              <a:rPr lang="en-US" err="1"/>
              <a:t>što</a:t>
            </a:r>
            <a:r>
              <a:rPr lang="en-US"/>
              <a:t> je </a:t>
            </a:r>
            <a:r>
              <a:rPr lang="en-US" err="1"/>
              <a:t>istaknuto</a:t>
            </a:r>
            <a:r>
              <a:rPr lang="en-US"/>
              <a:t> u </a:t>
            </a:r>
            <a:r>
              <a:rPr lang="en-US" err="1"/>
              <a:t>samom</a:t>
            </a:r>
            <a:r>
              <a:rPr lang="en-US"/>
              <a:t> </a:t>
            </a:r>
            <a:r>
              <a:rPr lang="en-US" err="1"/>
              <a:t>radu</a:t>
            </a:r>
            <a:r>
              <a:rPr lang="en-US"/>
              <a:t>  u </a:t>
            </a:r>
            <a:r>
              <a:rPr lang="en-US" err="1"/>
              <a:t>tiskanoj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online </a:t>
            </a:r>
            <a:r>
              <a:rPr lang="en-US" err="1"/>
              <a:t>verziji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stranicama</a:t>
            </a:r>
            <a:r>
              <a:rPr lang="en-US"/>
              <a:t> časopisa </a:t>
            </a:r>
          </a:p>
          <a:p>
            <a:r>
              <a:rPr lang="en-US" err="1"/>
              <a:t>Dopisni</a:t>
            </a:r>
            <a:r>
              <a:rPr lang="en-US"/>
              <a:t> </a:t>
            </a:r>
            <a:r>
              <a:rPr lang="en-US" err="1"/>
              <a:t>autor</a:t>
            </a:r>
            <a:r>
              <a:rPr lang="en-US"/>
              <a:t> (Corresponding author, Reprint author)</a:t>
            </a:r>
          </a:p>
          <a:p>
            <a:pPr lvl="1"/>
            <a:r>
              <a:rPr lang="en-US" err="1"/>
              <a:t>Baze</a:t>
            </a:r>
            <a:r>
              <a:rPr lang="en-US"/>
              <a:t> </a:t>
            </a:r>
            <a:r>
              <a:rPr lang="en-US" err="1"/>
              <a:t>podataka</a:t>
            </a:r>
            <a:r>
              <a:rPr lang="en-US"/>
              <a:t> </a:t>
            </a:r>
            <a:r>
              <a:rPr lang="en-US" err="1"/>
              <a:t>WoS</a:t>
            </a:r>
            <a:r>
              <a:rPr lang="en-US"/>
              <a:t> CC I SCOPUS u </a:t>
            </a:r>
            <a:r>
              <a:rPr lang="en-US" err="1"/>
              <a:t>bibliografskom</a:t>
            </a:r>
            <a:r>
              <a:rPr lang="en-US"/>
              <a:t> </a:t>
            </a:r>
            <a:r>
              <a:rPr lang="en-US" err="1"/>
              <a:t>zapisu</a:t>
            </a:r>
            <a:r>
              <a:rPr lang="en-US"/>
              <a:t> </a:t>
            </a:r>
            <a:r>
              <a:rPr lang="en-US" err="1"/>
              <a:t>navode</a:t>
            </a:r>
            <a:r>
              <a:rPr lang="en-US"/>
              <a:t> </a:t>
            </a:r>
            <a:r>
              <a:rPr lang="en-US" err="1"/>
              <a:t>tko</a:t>
            </a:r>
            <a:r>
              <a:rPr lang="en-US"/>
              <a:t> je </a:t>
            </a:r>
            <a:r>
              <a:rPr lang="en-US" err="1"/>
              <a:t>dopisni</a:t>
            </a:r>
            <a:r>
              <a:rPr lang="en-US"/>
              <a:t> </a:t>
            </a:r>
            <a:r>
              <a:rPr lang="en-US" err="1"/>
              <a:t>autor</a:t>
            </a:r>
            <a:r>
              <a:rPr lang="en-US"/>
              <a:t>, </a:t>
            </a:r>
            <a:r>
              <a:rPr lang="en-US" err="1"/>
              <a:t>ističući</a:t>
            </a:r>
            <a:r>
              <a:rPr lang="en-US"/>
              <a:t> corresponding (</a:t>
            </a:r>
            <a:r>
              <a:rPr lang="en-US" err="1"/>
              <a:t>ili</a:t>
            </a:r>
            <a:r>
              <a:rPr lang="en-US"/>
              <a:t> reprint)  e-mail address</a:t>
            </a:r>
          </a:p>
          <a:p>
            <a:pPr lvl="1"/>
            <a:r>
              <a:rPr lang="en-US"/>
              <a:t>Istaknut je u </a:t>
            </a:r>
            <a:r>
              <a:rPr lang="en-US" err="1"/>
              <a:t>samom</a:t>
            </a:r>
            <a:r>
              <a:rPr lang="en-US"/>
              <a:t> </a:t>
            </a:r>
            <a:r>
              <a:rPr lang="en-US" err="1"/>
              <a:t>radu</a:t>
            </a:r>
            <a:r>
              <a:rPr lang="en-US"/>
              <a:t>  u </a:t>
            </a:r>
            <a:r>
              <a:rPr lang="en-US" err="1"/>
              <a:t>tiskanoj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online </a:t>
            </a:r>
            <a:r>
              <a:rPr lang="en-US" err="1"/>
              <a:t>verziji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stranicama</a:t>
            </a:r>
            <a:r>
              <a:rPr lang="en-US"/>
              <a:t> časopisa </a:t>
            </a:r>
          </a:p>
          <a:p>
            <a:r>
              <a:rPr lang="en-US"/>
              <a:t>Posljednji autor</a:t>
            </a:r>
          </a:p>
          <a:p>
            <a:pPr lvl="1"/>
            <a:r>
              <a:rPr lang="pl-PL"/>
              <a:t>U bibliografskom zapisu naveden kao </a:t>
            </a:r>
            <a:r>
              <a:rPr lang="en-US"/>
              <a:t>posljednji</a:t>
            </a:r>
            <a:r>
              <a:rPr lang="pl-PL"/>
              <a:t> autor</a:t>
            </a:r>
          </a:p>
        </p:txBody>
      </p:sp>
    </p:spTree>
    <p:extLst>
      <p:ext uri="{BB962C8B-B14F-4D97-AF65-F5344CB8AC3E}">
        <p14:creationId xmlns:p14="http://schemas.microsoft.com/office/powerpoint/2010/main" val="5340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/>
              <a:t>Prvi </a:t>
            </a:r>
            <a:r>
              <a:rPr lang="en-US" sz="2400" i="1" err="1"/>
              <a:t>izbor</a:t>
            </a:r>
            <a:r>
              <a:rPr lang="en-US" sz="2400" i="1"/>
              <a:t> </a:t>
            </a:r>
            <a:br>
              <a:rPr lang="en-US" i="1"/>
            </a:br>
            <a:r>
              <a:rPr lang="en-US" sz="1650" err="1"/>
              <a:t>ZVANJE</a:t>
            </a:r>
            <a:r>
              <a:rPr lang="en-US" sz="1650"/>
              <a:t> </a:t>
            </a:r>
            <a:br>
              <a:rPr lang="en-US" sz="1650"/>
            </a:br>
            <a:br>
              <a:rPr lang="en-US" sz="1650"/>
            </a:br>
            <a:r>
              <a:rPr lang="en-US" sz="2400" b="1" err="1"/>
              <a:t>ZNANSTVENI</a:t>
            </a:r>
            <a:r>
              <a:rPr lang="en-US" sz="2400" b="1"/>
              <a:t> </a:t>
            </a:r>
            <a:r>
              <a:rPr lang="en-US" sz="2400" b="1" err="1"/>
              <a:t>SURADNIK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Za </a:t>
            </a:r>
            <a:r>
              <a:rPr lang="en-US" err="1"/>
              <a:t>znanstvenog</a:t>
            </a:r>
            <a:r>
              <a:rPr lang="en-US"/>
              <a:t> </a:t>
            </a:r>
            <a:r>
              <a:rPr lang="en-US" err="1"/>
              <a:t>suradnika</a:t>
            </a:r>
            <a:r>
              <a:rPr lang="en-US"/>
              <a:t> </a:t>
            </a:r>
            <a:r>
              <a:rPr lang="en-US" err="1"/>
              <a:t>može</a:t>
            </a:r>
            <a:r>
              <a:rPr lang="en-US"/>
              <a:t> </a:t>
            </a:r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izabran</a:t>
            </a:r>
            <a:r>
              <a:rPr lang="en-US"/>
              <a:t> </a:t>
            </a:r>
            <a:r>
              <a:rPr lang="en-US" err="1"/>
              <a:t>istraživač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:</a:t>
            </a:r>
          </a:p>
          <a:p>
            <a:pPr lvl="1"/>
            <a:r>
              <a:rPr lang="en-US"/>
              <a:t> </a:t>
            </a:r>
            <a:r>
              <a:rPr lang="en-US" err="1"/>
              <a:t>doktorat</a:t>
            </a:r>
            <a:r>
              <a:rPr lang="en-US"/>
              <a:t> </a:t>
            </a:r>
            <a:r>
              <a:rPr lang="en-US" err="1"/>
              <a:t>znanosti</a:t>
            </a:r>
            <a:endParaRPr lang="en-US"/>
          </a:p>
          <a:p>
            <a:pPr lvl="1"/>
            <a:r>
              <a:rPr lang="en-US"/>
              <a:t> </a:t>
            </a:r>
            <a:r>
              <a:rPr lang="en-US" err="1"/>
              <a:t>znanstvene</a:t>
            </a:r>
            <a:r>
              <a:rPr lang="en-US"/>
              <a:t> </a:t>
            </a:r>
            <a:r>
              <a:rPr lang="en-US" err="1"/>
              <a:t>radove</a:t>
            </a:r>
            <a:endParaRPr lang="en-US"/>
          </a:p>
          <a:p>
            <a:pPr lvl="2"/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err="1"/>
              <a:t>broj</a:t>
            </a:r>
            <a:r>
              <a:rPr lang="en-US" sz="1350"/>
              <a:t> kvalificirajućih radova </a:t>
            </a:r>
          </a:p>
          <a:p>
            <a:pPr lvl="3"/>
            <a:r>
              <a:rPr lang="en-US" sz="1800" b="1"/>
              <a:t>4</a:t>
            </a:r>
          </a:p>
          <a:p>
            <a:pPr lvl="1"/>
            <a:r>
              <a:rPr lang="en-US" sz="900"/>
              <a:t>U </a:t>
            </a:r>
            <a:r>
              <a:rPr lang="en-US" sz="900" err="1"/>
              <a:t>istom</a:t>
            </a:r>
            <a:r>
              <a:rPr lang="en-US" sz="900"/>
              <a:t> </a:t>
            </a:r>
            <a:r>
              <a:rPr lang="en-US" sz="900" err="1"/>
              <a:t>časopisu</a:t>
            </a:r>
            <a:r>
              <a:rPr lang="en-US" sz="900"/>
              <a:t>, </a:t>
            </a:r>
            <a:r>
              <a:rPr lang="en-US" sz="900" err="1"/>
              <a:t>ako</a:t>
            </a:r>
            <a:r>
              <a:rPr lang="en-US" sz="900"/>
              <a:t> on </a:t>
            </a:r>
            <a:r>
              <a:rPr lang="en-US" sz="900" err="1"/>
              <a:t>pripada</a:t>
            </a:r>
            <a:r>
              <a:rPr lang="en-US" sz="900"/>
              <a:t> </a:t>
            </a:r>
            <a:r>
              <a:rPr lang="en-US" sz="900" err="1"/>
              <a:t>kvartili</a:t>
            </a:r>
            <a:r>
              <a:rPr lang="en-US" sz="900"/>
              <a:t> </a:t>
            </a:r>
            <a:r>
              <a:rPr lang="en-US" sz="900" err="1"/>
              <a:t>Q3</a:t>
            </a:r>
            <a:r>
              <a:rPr lang="en-US" sz="900"/>
              <a:t> </a:t>
            </a:r>
            <a:r>
              <a:rPr lang="en-US" sz="900" err="1"/>
              <a:t>ili</a:t>
            </a:r>
            <a:r>
              <a:rPr lang="en-US" sz="900"/>
              <a:t> </a:t>
            </a:r>
            <a:r>
              <a:rPr lang="en-US" sz="900" err="1"/>
              <a:t>Q4</a:t>
            </a:r>
            <a:r>
              <a:rPr lang="en-US" sz="900"/>
              <a:t>, </a:t>
            </a:r>
            <a:r>
              <a:rPr lang="en-US" sz="900" err="1"/>
              <a:t>može</a:t>
            </a:r>
            <a:r>
              <a:rPr lang="en-US" sz="900"/>
              <a:t> </a:t>
            </a:r>
            <a:r>
              <a:rPr lang="en-US" sz="900" err="1"/>
              <a:t>biti</a:t>
            </a:r>
            <a:r>
              <a:rPr lang="en-US" sz="900"/>
              <a:t> </a:t>
            </a:r>
            <a:r>
              <a:rPr lang="en-US" sz="900" err="1"/>
              <a:t>objavljeno</a:t>
            </a:r>
            <a:r>
              <a:rPr lang="en-US" sz="900"/>
              <a:t> do 50% od </a:t>
            </a:r>
            <a:r>
              <a:rPr lang="en-US" sz="900" err="1"/>
              <a:t>svih</a:t>
            </a:r>
            <a:r>
              <a:rPr lang="en-US" sz="900"/>
              <a:t> kvalificirajućih radova </a:t>
            </a:r>
            <a:r>
              <a:rPr lang="en-US" sz="900" err="1"/>
              <a:t>pristupnika</a:t>
            </a:r>
            <a:endParaRPr lang="en-US" sz="900"/>
          </a:p>
          <a:p>
            <a:pPr lvl="2"/>
            <a:r>
              <a:rPr lang="en-US" sz="750"/>
              <a:t>Primjer: </a:t>
            </a:r>
            <a:r>
              <a:rPr lang="en-US" sz="750" err="1"/>
              <a:t>Ako</a:t>
            </a:r>
            <a:r>
              <a:rPr lang="en-US" sz="750"/>
              <a:t> pristupnik </a:t>
            </a:r>
            <a:r>
              <a:rPr lang="en-US" sz="750" err="1"/>
              <a:t>ima</a:t>
            </a:r>
            <a:r>
              <a:rPr lang="en-US" sz="750"/>
              <a:t> 7 kvalificirajućih radova, </a:t>
            </a:r>
            <a:r>
              <a:rPr lang="en-US" sz="750" err="1"/>
              <a:t>broj</a:t>
            </a:r>
            <a:r>
              <a:rPr lang="en-US" sz="750"/>
              <a:t> radova u </a:t>
            </a:r>
            <a:r>
              <a:rPr lang="en-US" sz="750" err="1"/>
              <a:t>časopisu</a:t>
            </a:r>
            <a:r>
              <a:rPr lang="en-US" sz="750"/>
              <a:t> </a:t>
            </a:r>
            <a:r>
              <a:rPr lang="en-US" sz="750" err="1"/>
              <a:t>koji</a:t>
            </a:r>
            <a:r>
              <a:rPr lang="en-US" sz="750"/>
              <a:t> </a:t>
            </a:r>
            <a:r>
              <a:rPr lang="en-US" sz="750" err="1"/>
              <a:t>pripada</a:t>
            </a:r>
            <a:r>
              <a:rPr lang="en-US" sz="750"/>
              <a:t> </a:t>
            </a:r>
            <a:r>
              <a:rPr lang="en-US" sz="750" err="1"/>
              <a:t>kvartili</a:t>
            </a:r>
            <a:r>
              <a:rPr lang="en-US" sz="750"/>
              <a:t> </a:t>
            </a:r>
            <a:r>
              <a:rPr lang="en-US" sz="750" err="1"/>
              <a:t>Q3</a:t>
            </a:r>
            <a:r>
              <a:rPr lang="en-US" sz="750"/>
              <a:t> </a:t>
            </a:r>
            <a:r>
              <a:rPr lang="en-US" sz="750" err="1"/>
              <a:t>ili</a:t>
            </a:r>
            <a:r>
              <a:rPr lang="en-US" sz="750"/>
              <a:t> </a:t>
            </a:r>
            <a:r>
              <a:rPr lang="en-US" sz="750" err="1"/>
              <a:t>Q4</a:t>
            </a:r>
            <a:r>
              <a:rPr lang="en-US" sz="750"/>
              <a:t> ne </a:t>
            </a:r>
            <a:r>
              <a:rPr lang="en-US" sz="750" err="1"/>
              <a:t>smije</a:t>
            </a:r>
            <a:r>
              <a:rPr lang="en-US" sz="750"/>
              <a:t> </a:t>
            </a:r>
            <a:r>
              <a:rPr lang="en-US" sz="750" err="1"/>
              <a:t>biti</a:t>
            </a:r>
            <a:r>
              <a:rPr lang="en-US" sz="750"/>
              <a:t> </a:t>
            </a:r>
            <a:r>
              <a:rPr lang="en-US" sz="750" err="1"/>
              <a:t>veći</a:t>
            </a:r>
            <a:r>
              <a:rPr lang="en-US" sz="750"/>
              <a:t> od 3</a:t>
            </a:r>
          </a:p>
          <a:p>
            <a:pPr marL="342900" lvl="1" indent="0">
              <a:buNone/>
            </a:pPr>
            <a:endParaRPr lang="en-US" sz="800"/>
          </a:p>
          <a:p>
            <a:pPr marL="342900" lvl="1" indent="0">
              <a:buNone/>
            </a:pPr>
            <a:r>
              <a:rPr lang="en-US" sz="800"/>
              <a:t>*za izbor u znanstveno zvanje znanstvenog suradnika dovoljno je da pristupnik ima najmanje jedan rad objavljen u časopisu razvrstanom u prva tri kvartila (Q1, Q2 ili Q3)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2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/>
              <a:t>Drugi </a:t>
            </a:r>
            <a:r>
              <a:rPr lang="en-US" sz="2400" i="1" err="1"/>
              <a:t>izbor</a:t>
            </a:r>
            <a:br>
              <a:rPr lang="en-US" i="1"/>
            </a:br>
            <a:r>
              <a:rPr lang="en-US" sz="1650" err="1"/>
              <a:t>ZVANJE</a:t>
            </a:r>
            <a:r>
              <a:rPr lang="en-US" sz="1650"/>
              <a:t> </a:t>
            </a:r>
            <a:br>
              <a:rPr lang="en-US" sz="1650"/>
            </a:br>
            <a:br>
              <a:rPr lang="en-US" sz="1650"/>
            </a:br>
            <a:r>
              <a:rPr lang="en-US" sz="2400" b="1" err="1"/>
              <a:t>VIŠI</a:t>
            </a:r>
            <a:r>
              <a:rPr lang="en-US" sz="2400" b="1"/>
              <a:t> </a:t>
            </a:r>
            <a:r>
              <a:rPr lang="en-US" sz="2400" b="1" err="1"/>
              <a:t>ZNANSTVENI</a:t>
            </a:r>
            <a:r>
              <a:rPr lang="en-US" sz="2400" b="1"/>
              <a:t> </a:t>
            </a:r>
            <a:r>
              <a:rPr lang="en-US" sz="2400" b="1" err="1"/>
              <a:t>SURADNIK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višeg</a:t>
            </a:r>
            <a:r>
              <a:rPr lang="en-US"/>
              <a:t> </a:t>
            </a:r>
            <a:r>
              <a:rPr lang="en-US" err="1"/>
              <a:t>znanstvenog</a:t>
            </a:r>
            <a:r>
              <a:rPr lang="en-US"/>
              <a:t> </a:t>
            </a:r>
            <a:r>
              <a:rPr lang="en-US" err="1"/>
              <a:t>suradnika</a:t>
            </a:r>
            <a:r>
              <a:rPr lang="en-US"/>
              <a:t> </a:t>
            </a:r>
            <a:r>
              <a:rPr lang="en-US" err="1"/>
              <a:t>može</a:t>
            </a:r>
            <a:r>
              <a:rPr lang="en-US"/>
              <a:t> </a:t>
            </a:r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izabran</a:t>
            </a:r>
            <a:r>
              <a:rPr lang="en-US"/>
              <a:t> </a:t>
            </a:r>
            <a:r>
              <a:rPr lang="en-US" err="1"/>
              <a:t>istraživač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:</a:t>
            </a:r>
          </a:p>
          <a:p>
            <a:pPr lvl="1"/>
            <a:r>
              <a:rPr lang="en-US" err="1"/>
              <a:t>znanstvene</a:t>
            </a:r>
            <a:r>
              <a:rPr lang="en-US"/>
              <a:t> </a:t>
            </a:r>
            <a:r>
              <a:rPr lang="en-US" err="1"/>
              <a:t>radove</a:t>
            </a:r>
            <a:endParaRPr lang="en-US"/>
          </a:p>
          <a:p>
            <a:pPr lvl="2"/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b="1" err="1">
                <a:solidFill>
                  <a:schemeClr val="accent1"/>
                </a:solidFill>
              </a:rPr>
              <a:t>ukupni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broj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/>
              <a:t>kvalificirajućih radova </a:t>
            </a:r>
            <a:r>
              <a:rPr lang="en-US" sz="900"/>
              <a:t>(</a:t>
            </a:r>
            <a:r>
              <a:rPr lang="en-US" sz="900" err="1"/>
              <a:t>prije</a:t>
            </a:r>
            <a:r>
              <a:rPr lang="en-US" sz="900"/>
              <a:t> </a:t>
            </a:r>
            <a:r>
              <a:rPr lang="en-US" sz="900" err="1"/>
              <a:t>posljednjeg</a:t>
            </a:r>
            <a:r>
              <a:rPr lang="en-US" sz="900"/>
              <a:t> </a:t>
            </a:r>
            <a:r>
              <a:rPr lang="en-US" sz="900" err="1"/>
              <a:t>izbora+nakon</a:t>
            </a:r>
            <a:r>
              <a:rPr lang="en-US" sz="900"/>
              <a:t> </a:t>
            </a:r>
            <a:r>
              <a:rPr lang="en-US" sz="900" err="1"/>
              <a:t>posljednjeg</a:t>
            </a:r>
            <a:r>
              <a:rPr lang="en-US" sz="900"/>
              <a:t> </a:t>
            </a:r>
            <a:r>
              <a:rPr lang="en-US" sz="900" err="1"/>
              <a:t>izbora</a:t>
            </a:r>
            <a:r>
              <a:rPr lang="en-US" sz="900"/>
              <a:t>)</a:t>
            </a:r>
          </a:p>
          <a:p>
            <a:pPr lvl="3"/>
            <a:r>
              <a:rPr lang="en-US" sz="1650" b="1">
                <a:solidFill>
                  <a:schemeClr val="accent1"/>
                </a:solidFill>
              </a:rPr>
              <a:t>9</a:t>
            </a:r>
          </a:p>
          <a:p>
            <a:pPr lvl="2"/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err="1"/>
              <a:t>broj</a:t>
            </a:r>
            <a:r>
              <a:rPr lang="en-US" sz="1350"/>
              <a:t> kvalificirajućih radova </a:t>
            </a:r>
            <a:r>
              <a:rPr lang="en-US" sz="1350" err="1"/>
              <a:t>objavljenih</a:t>
            </a:r>
            <a:r>
              <a:rPr lang="en-US" sz="1350"/>
              <a:t> </a:t>
            </a:r>
            <a:r>
              <a:rPr lang="en-US" sz="1350" b="1" err="1">
                <a:solidFill>
                  <a:schemeClr val="accent1"/>
                </a:solidFill>
              </a:rPr>
              <a:t>nakon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izbora</a:t>
            </a:r>
            <a:r>
              <a:rPr lang="en-US" sz="1350" b="1">
                <a:solidFill>
                  <a:schemeClr val="accent1"/>
                </a:solidFill>
              </a:rPr>
              <a:t> u </a:t>
            </a:r>
            <a:r>
              <a:rPr lang="en-US" sz="1350" b="1" err="1">
                <a:solidFill>
                  <a:schemeClr val="accent1"/>
                </a:solidFill>
              </a:rPr>
              <a:t>prethodno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zvanje</a:t>
            </a:r>
            <a:r>
              <a:rPr lang="en-US" sz="1350" b="1"/>
              <a:t> </a:t>
            </a:r>
          </a:p>
          <a:p>
            <a:pPr lvl="3"/>
            <a:r>
              <a:rPr lang="en-US" sz="1650" b="1">
                <a:solidFill>
                  <a:schemeClr val="accent1"/>
                </a:solidFill>
              </a:rPr>
              <a:t>3</a:t>
            </a:r>
          </a:p>
          <a:p>
            <a:pPr lvl="1"/>
            <a:r>
              <a:rPr lang="en-US" sz="900"/>
              <a:t>U </a:t>
            </a:r>
            <a:r>
              <a:rPr lang="en-US" sz="900" err="1"/>
              <a:t>istom</a:t>
            </a:r>
            <a:r>
              <a:rPr lang="en-US" sz="900"/>
              <a:t> </a:t>
            </a:r>
            <a:r>
              <a:rPr lang="en-US" sz="900" err="1"/>
              <a:t>časopisu</a:t>
            </a:r>
            <a:r>
              <a:rPr lang="en-US" sz="900"/>
              <a:t>, </a:t>
            </a:r>
            <a:r>
              <a:rPr lang="en-US" sz="900" err="1"/>
              <a:t>ako</a:t>
            </a:r>
            <a:r>
              <a:rPr lang="en-US" sz="900"/>
              <a:t> on </a:t>
            </a:r>
            <a:r>
              <a:rPr lang="en-US" sz="900" err="1"/>
              <a:t>pripada</a:t>
            </a:r>
            <a:r>
              <a:rPr lang="en-US" sz="900"/>
              <a:t> </a:t>
            </a:r>
            <a:r>
              <a:rPr lang="en-US" sz="900" err="1"/>
              <a:t>kvartili</a:t>
            </a:r>
            <a:r>
              <a:rPr lang="en-US" sz="900"/>
              <a:t> </a:t>
            </a:r>
            <a:r>
              <a:rPr lang="en-US" sz="900" err="1"/>
              <a:t>Q3</a:t>
            </a:r>
            <a:r>
              <a:rPr lang="en-US" sz="900"/>
              <a:t> </a:t>
            </a:r>
            <a:r>
              <a:rPr lang="en-US" sz="900" err="1"/>
              <a:t>ili</a:t>
            </a:r>
            <a:r>
              <a:rPr lang="en-US" sz="900"/>
              <a:t> </a:t>
            </a:r>
            <a:r>
              <a:rPr lang="en-US" sz="900" err="1"/>
              <a:t>Q4</a:t>
            </a:r>
            <a:r>
              <a:rPr lang="en-US" sz="900"/>
              <a:t>, </a:t>
            </a:r>
            <a:r>
              <a:rPr lang="en-US" sz="900" err="1"/>
              <a:t>može</a:t>
            </a:r>
            <a:r>
              <a:rPr lang="en-US" sz="900"/>
              <a:t> </a:t>
            </a:r>
            <a:r>
              <a:rPr lang="en-US" sz="900" err="1"/>
              <a:t>biti</a:t>
            </a:r>
            <a:r>
              <a:rPr lang="en-US" sz="900"/>
              <a:t> </a:t>
            </a:r>
            <a:r>
              <a:rPr lang="en-US" sz="900" err="1"/>
              <a:t>objavljeno</a:t>
            </a:r>
            <a:r>
              <a:rPr lang="en-US" sz="900"/>
              <a:t> do 50% kvalificirajućih radova </a:t>
            </a:r>
            <a:r>
              <a:rPr lang="en-US" sz="900" err="1"/>
              <a:t>pristupnika</a:t>
            </a:r>
            <a:r>
              <a:rPr lang="en-US" sz="900"/>
              <a:t> </a:t>
            </a:r>
            <a:r>
              <a:rPr lang="en-US" sz="900" err="1"/>
              <a:t>objavljenih</a:t>
            </a:r>
            <a:r>
              <a:rPr lang="en-US" sz="900"/>
              <a:t> </a:t>
            </a:r>
            <a:r>
              <a:rPr lang="en-US" sz="900" err="1"/>
              <a:t>nakon</a:t>
            </a:r>
            <a:r>
              <a:rPr lang="en-US" sz="900"/>
              <a:t> </a:t>
            </a:r>
            <a:r>
              <a:rPr lang="en-US" sz="900" err="1"/>
              <a:t>posljednjeg</a:t>
            </a:r>
            <a:r>
              <a:rPr lang="en-US" sz="900"/>
              <a:t> </a:t>
            </a:r>
            <a:r>
              <a:rPr lang="en-US" sz="900" err="1"/>
              <a:t>izbora</a:t>
            </a:r>
            <a:endParaRPr lang="en-US" sz="900"/>
          </a:p>
          <a:p>
            <a:pPr lvl="1"/>
            <a:r>
              <a:rPr lang="en-US" sz="900"/>
              <a:t>Pristupnik mora </a:t>
            </a:r>
            <a:r>
              <a:rPr lang="en-US" sz="900" err="1"/>
              <a:t>biti</a:t>
            </a:r>
            <a:r>
              <a:rPr lang="en-US" sz="900"/>
              <a:t> </a:t>
            </a:r>
            <a:r>
              <a:rPr lang="en-US" sz="900" b="1" err="1">
                <a:solidFill>
                  <a:schemeClr val="accent1"/>
                </a:solidFill>
              </a:rPr>
              <a:t>prvi</a:t>
            </a:r>
            <a:r>
              <a:rPr lang="en-US" sz="900" b="1">
                <a:solidFill>
                  <a:schemeClr val="accent1"/>
                </a:solidFill>
              </a:rPr>
              <a:t>, posljednji </a:t>
            </a:r>
            <a:r>
              <a:rPr lang="en-US" sz="900" b="1" err="1">
                <a:solidFill>
                  <a:schemeClr val="accent1"/>
                </a:solidFill>
              </a:rPr>
              <a:t>ili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dopisni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autor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/>
              <a:t>(</a:t>
            </a:r>
            <a:r>
              <a:rPr lang="en-US" sz="900" err="1"/>
              <a:t>ako</a:t>
            </a:r>
            <a:r>
              <a:rPr lang="en-US" sz="900"/>
              <a:t> je </a:t>
            </a:r>
            <a:r>
              <a:rPr lang="en-US" sz="900" err="1"/>
              <a:t>različit</a:t>
            </a:r>
            <a:r>
              <a:rPr lang="en-US" sz="900"/>
              <a:t> od </a:t>
            </a:r>
            <a:r>
              <a:rPr lang="en-US" sz="900" err="1"/>
              <a:t>prvog</a:t>
            </a:r>
            <a:r>
              <a:rPr lang="en-US" sz="900"/>
              <a:t>) </a:t>
            </a:r>
            <a:r>
              <a:rPr lang="en-US" sz="900" err="1"/>
              <a:t>na</a:t>
            </a:r>
            <a:r>
              <a:rPr lang="en-US" sz="900"/>
              <a:t> </a:t>
            </a:r>
            <a:r>
              <a:rPr lang="en-US" sz="900" err="1"/>
              <a:t>najmanje</a:t>
            </a:r>
            <a:r>
              <a:rPr lang="en-US" sz="900"/>
              <a:t> </a:t>
            </a:r>
            <a:r>
              <a:rPr lang="en-US" sz="900" err="1"/>
              <a:t>jednoj</a:t>
            </a:r>
            <a:r>
              <a:rPr lang="en-US" sz="900"/>
              <a:t> </a:t>
            </a:r>
            <a:r>
              <a:rPr lang="en-US" sz="900" err="1"/>
              <a:t>trećini</a:t>
            </a:r>
            <a:r>
              <a:rPr lang="en-US" sz="900"/>
              <a:t> </a:t>
            </a:r>
            <a:r>
              <a:rPr lang="en-US" sz="900" b="1"/>
              <a:t>od </a:t>
            </a:r>
            <a:r>
              <a:rPr lang="en-US" sz="900" b="1" err="1"/>
              <a:t>ukupnog</a:t>
            </a:r>
            <a:r>
              <a:rPr lang="en-US" sz="900" b="1"/>
              <a:t> </a:t>
            </a:r>
            <a:r>
              <a:rPr lang="en-US" sz="900" b="1" err="1"/>
              <a:t>broja</a:t>
            </a:r>
            <a:r>
              <a:rPr lang="en-US" sz="900" b="1"/>
              <a:t> radova </a:t>
            </a:r>
            <a:r>
              <a:rPr lang="en-US" sz="900" err="1"/>
              <a:t>potrebnih</a:t>
            </a:r>
            <a:r>
              <a:rPr lang="en-US" sz="900"/>
              <a:t> </a:t>
            </a:r>
            <a:r>
              <a:rPr lang="en-US" sz="900" err="1"/>
              <a:t>za</a:t>
            </a:r>
            <a:r>
              <a:rPr lang="en-US" sz="900"/>
              <a:t> </a:t>
            </a:r>
            <a:r>
              <a:rPr lang="en-US" sz="900" err="1"/>
              <a:t>izbor</a:t>
            </a:r>
            <a:r>
              <a:rPr lang="en-US" sz="900"/>
              <a:t> </a:t>
            </a:r>
            <a:r>
              <a:rPr lang="en-US" sz="1050" b="1">
                <a:solidFill>
                  <a:schemeClr val="accent1"/>
                </a:solidFill>
              </a:rPr>
              <a:t>= 3(1)*</a:t>
            </a:r>
            <a:endParaRPr lang="en-US" sz="900" b="1"/>
          </a:p>
          <a:p>
            <a:pPr marL="685800" lvl="2" indent="0">
              <a:buClr>
                <a:srgbClr val="F81B02"/>
              </a:buClr>
              <a:buNone/>
            </a:pPr>
            <a:r>
              <a:rPr lang="en-US" sz="900" b="1">
                <a:solidFill>
                  <a:srgbClr val="FF0000"/>
                </a:solidFill>
              </a:rPr>
              <a:t>*</a:t>
            </a:r>
            <a:r>
              <a:rPr lang="en-US" sz="900">
                <a:solidFill>
                  <a:prstClr val="black"/>
                </a:solidFill>
              </a:rPr>
              <a:t> 3 svih dosadašnjih, 1 objavljen nakon posljednjeg izbora (3/3=1)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1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err="1"/>
              <a:t>Treći</a:t>
            </a:r>
            <a:r>
              <a:rPr lang="en-US" sz="2400" i="1"/>
              <a:t> </a:t>
            </a:r>
            <a:r>
              <a:rPr lang="en-US" sz="2400" i="1" err="1"/>
              <a:t>izbor</a:t>
            </a:r>
            <a:br>
              <a:rPr lang="en-US" i="1"/>
            </a:br>
            <a:r>
              <a:rPr lang="en-US" sz="1650" err="1"/>
              <a:t>ZVANJE</a:t>
            </a:r>
            <a:r>
              <a:rPr lang="en-US" sz="1650"/>
              <a:t> </a:t>
            </a:r>
            <a:br>
              <a:rPr lang="en-US" sz="1650"/>
            </a:br>
            <a:br>
              <a:rPr lang="en-US" sz="1650"/>
            </a:br>
            <a:r>
              <a:rPr lang="en-US" sz="2400" b="1" err="1"/>
              <a:t>ZNANSTVENI</a:t>
            </a:r>
            <a:r>
              <a:rPr lang="en-US" sz="2400" b="1"/>
              <a:t> </a:t>
            </a:r>
            <a:r>
              <a:rPr lang="en-US" sz="2400" b="1" err="1"/>
              <a:t>SAVJETNIK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/>
              <a:t>Za</a:t>
            </a:r>
            <a:r>
              <a:rPr lang="en-US"/>
              <a:t> znanstvenog savjetnika može </a:t>
            </a:r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izabran</a:t>
            </a:r>
            <a:r>
              <a:rPr lang="en-US"/>
              <a:t> </a:t>
            </a:r>
            <a:r>
              <a:rPr lang="en-US" err="1"/>
              <a:t>istraživač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:</a:t>
            </a:r>
          </a:p>
          <a:p>
            <a:pPr lvl="1"/>
            <a:r>
              <a:rPr lang="en-US" err="1"/>
              <a:t>znanstvene</a:t>
            </a:r>
            <a:r>
              <a:rPr lang="en-US"/>
              <a:t> </a:t>
            </a:r>
            <a:r>
              <a:rPr lang="en-US" err="1"/>
              <a:t>radove</a:t>
            </a:r>
            <a:endParaRPr lang="en-US"/>
          </a:p>
          <a:p>
            <a:pPr lvl="2"/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b="1" err="1">
                <a:solidFill>
                  <a:schemeClr val="accent1"/>
                </a:solidFill>
              </a:rPr>
              <a:t>ukupni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broj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/>
              <a:t>kvalificirajućih radova </a:t>
            </a:r>
            <a:r>
              <a:rPr lang="en-US" sz="900">
                <a:solidFill>
                  <a:prstClr val="black"/>
                </a:solidFill>
              </a:rPr>
              <a:t>(</a:t>
            </a:r>
            <a:r>
              <a:rPr lang="en-US" sz="900" err="1">
                <a:solidFill>
                  <a:prstClr val="black"/>
                </a:solidFill>
              </a:rPr>
              <a:t>prije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posljednjeg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izbora+nakon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posljednjeg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izbora</a:t>
            </a:r>
            <a:r>
              <a:rPr lang="en-US" sz="900">
                <a:solidFill>
                  <a:prstClr val="black"/>
                </a:solidFill>
              </a:rPr>
              <a:t>)</a:t>
            </a:r>
            <a:r>
              <a:rPr lang="en-US" sz="1350"/>
              <a:t> </a:t>
            </a:r>
          </a:p>
          <a:p>
            <a:pPr lvl="3"/>
            <a:r>
              <a:rPr lang="en-US" sz="1650" b="1">
                <a:solidFill>
                  <a:schemeClr val="accent1"/>
                </a:solidFill>
              </a:rPr>
              <a:t>18</a:t>
            </a:r>
          </a:p>
          <a:p>
            <a:pPr lvl="2"/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err="1"/>
              <a:t>broj</a:t>
            </a:r>
            <a:r>
              <a:rPr lang="en-US" sz="1350"/>
              <a:t> kvalificirajućih radova </a:t>
            </a:r>
            <a:r>
              <a:rPr lang="en-US" sz="1350" err="1"/>
              <a:t>objavljenih</a:t>
            </a:r>
            <a:r>
              <a:rPr lang="en-US" sz="1350"/>
              <a:t> </a:t>
            </a:r>
            <a:r>
              <a:rPr lang="en-US" sz="1350" b="1" err="1">
                <a:solidFill>
                  <a:schemeClr val="accent1"/>
                </a:solidFill>
              </a:rPr>
              <a:t>nakon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izbora</a:t>
            </a:r>
            <a:r>
              <a:rPr lang="en-US" sz="1350" b="1">
                <a:solidFill>
                  <a:schemeClr val="accent1"/>
                </a:solidFill>
              </a:rPr>
              <a:t> u </a:t>
            </a:r>
            <a:r>
              <a:rPr lang="en-US" sz="1350" b="1" err="1">
                <a:solidFill>
                  <a:schemeClr val="accent1"/>
                </a:solidFill>
              </a:rPr>
              <a:t>prethodno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zvanje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</a:p>
          <a:p>
            <a:pPr lvl="3"/>
            <a:r>
              <a:rPr lang="en-US" sz="1650" b="1">
                <a:solidFill>
                  <a:schemeClr val="accent1"/>
                </a:solidFill>
              </a:rPr>
              <a:t>5</a:t>
            </a:r>
          </a:p>
          <a:p>
            <a:pPr lvl="2"/>
            <a:r>
              <a:rPr lang="en-US" sz="900"/>
              <a:t>U </a:t>
            </a:r>
            <a:r>
              <a:rPr lang="en-US" sz="900" err="1"/>
              <a:t>istom</a:t>
            </a:r>
            <a:r>
              <a:rPr lang="en-US" sz="900"/>
              <a:t> </a:t>
            </a:r>
            <a:r>
              <a:rPr lang="en-US" sz="900" err="1"/>
              <a:t>časopisu</a:t>
            </a:r>
            <a:r>
              <a:rPr lang="en-US" sz="900"/>
              <a:t>, </a:t>
            </a:r>
            <a:r>
              <a:rPr lang="en-US" sz="900" err="1"/>
              <a:t>ako</a:t>
            </a:r>
            <a:r>
              <a:rPr lang="en-US" sz="900"/>
              <a:t> on </a:t>
            </a:r>
            <a:r>
              <a:rPr lang="en-US" sz="900" err="1"/>
              <a:t>pripada</a:t>
            </a:r>
            <a:r>
              <a:rPr lang="en-US" sz="900"/>
              <a:t> </a:t>
            </a:r>
            <a:r>
              <a:rPr lang="en-US" sz="900" err="1"/>
              <a:t>kvartili</a:t>
            </a:r>
            <a:r>
              <a:rPr lang="en-US" sz="900"/>
              <a:t> </a:t>
            </a:r>
            <a:r>
              <a:rPr lang="en-US" sz="900" err="1"/>
              <a:t>Q3</a:t>
            </a:r>
            <a:r>
              <a:rPr lang="en-US" sz="900"/>
              <a:t> </a:t>
            </a:r>
            <a:r>
              <a:rPr lang="en-US" sz="900" err="1"/>
              <a:t>ili</a:t>
            </a:r>
            <a:r>
              <a:rPr lang="en-US" sz="900"/>
              <a:t> </a:t>
            </a:r>
            <a:r>
              <a:rPr lang="en-US" sz="900" err="1"/>
              <a:t>Q4</a:t>
            </a:r>
            <a:r>
              <a:rPr lang="en-US" sz="900"/>
              <a:t>, </a:t>
            </a:r>
            <a:r>
              <a:rPr lang="en-US" sz="900" err="1"/>
              <a:t>može</a:t>
            </a:r>
            <a:r>
              <a:rPr lang="en-US" sz="900"/>
              <a:t> </a:t>
            </a:r>
            <a:r>
              <a:rPr lang="en-US" sz="900" err="1"/>
              <a:t>biti</a:t>
            </a:r>
            <a:r>
              <a:rPr lang="en-US" sz="900"/>
              <a:t> </a:t>
            </a:r>
            <a:r>
              <a:rPr lang="en-US" sz="900" err="1"/>
              <a:t>objavljeno</a:t>
            </a:r>
            <a:r>
              <a:rPr lang="en-US" sz="900"/>
              <a:t> do 50% kvalificirajućih radova </a:t>
            </a:r>
            <a:r>
              <a:rPr lang="en-US" sz="900" err="1"/>
              <a:t>pristupnika</a:t>
            </a:r>
            <a:r>
              <a:rPr lang="en-US" sz="900"/>
              <a:t> </a:t>
            </a:r>
            <a:r>
              <a:rPr lang="en-US" sz="900" err="1"/>
              <a:t>objavljenih</a:t>
            </a:r>
            <a:r>
              <a:rPr lang="en-US" sz="900"/>
              <a:t> </a:t>
            </a:r>
            <a:r>
              <a:rPr lang="en-US" sz="900" err="1"/>
              <a:t>nakon</a:t>
            </a:r>
            <a:r>
              <a:rPr lang="en-US" sz="900"/>
              <a:t> </a:t>
            </a:r>
            <a:r>
              <a:rPr lang="en-US" sz="900" err="1"/>
              <a:t>posljednjeg</a:t>
            </a:r>
            <a:r>
              <a:rPr lang="en-US" sz="900"/>
              <a:t> </a:t>
            </a:r>
            <a:r>
              <a:rPr lang="en-US" sz="900" err="1"/>
              <a:t>izbora</a:t>
            </a:r>
            <a:r>
              <a:rPr lang="en-US" sz="900"/>
              <a:t> </a:t>
            </a:r>
          </a:p>
          <a:p>
            <a:pPr lvl="2"/>
            <a:r>
              <a:rPr lang="en-US" sz="900">
                <a:solidFill>
                  <a:prstClr val="black"/>
                </a:solidFill>
              </a:rPr>
              <a:t>Pristupnik mora </a:t>
            </a:r>
            <a:r>
              <a:rPr lang="en-US" sz="900" err="1">
                <a:solidFill>
                  <a:prstClr val="black"/>
                </a:solidFill>
              </a:rPr>
              <a:t>biti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prvi</a:t>
            </a:r>
            <a:r>
              <a:rPr lang="en-US" sz="900" b="1">
                <a:solidFill>
                  <a:schemeClr val="accent1"/>
                </a:solidFill>
              </a:rPr>
              <a:t>, posljednji </a:t>
            </a:r>
            <a:r>
              <a:rPr lang="en-US" sz="900" b="1" err="1">
                <a:solidFill>
                  <a:schemeClr val="accent1"/>
                </a:solidFill>
              </a:rPr>
              <a:t>ili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dopisni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autor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>
                <a:solidFill>
                  <a:prstClr val="black"/>
                </a:solidFill>
              </a:rPr>
              <a:t>(</a:t>
            </a:r>
            <a:r>
              <a:rPr lang="en-US" sz="900" err="1">
                <a:solidFill>
                  <a:prstClr val="black"/>
                </a:solidFill>
              </a:rPr>
              <a:t>ako</a:t>
            </a:r>
            <a:r>
              <a:rPr lang="en-US" sz="900">
                <a:solidFill>
                  <a:prstClr val="black"/>
                </a:solidFill>
              </a:rPr>
              <a:t> je </a:t>
            </a:r>
            <a:r>
              <a:rPr lang="en-US" sz="900" err="1">
                <a:solidFill>
                  <a:prstClr val="black"/>
                </a:solidFill>
              </a:rPr>
              <a:t>različit</a:t>
            </a:r>
            <a:r>
              <a:rPr lang="en-US" sz="900">
                <a:solidFill>
                  <a:prstClr val="black"/>
                </a:solidFill>
              </a:rPr>
              <a:t> od </a:t>
            </a:r>
            <a:r>
              <a:rPr lang="en-US" sz="900" err="1">
                <a:solidFill>
                  <a:prstClr val="black"/>
                </a:solidFill>
              </a:rPr>
              <a:t>prvog</a:t>
            </a:r>
            <a:r>
              <a:rPr lang="en-US" sz="900">
                <a:solidFill>
                  <a:prstClr val="black"/>
                </a:solidFill>
              </a:rPr>
              <a:t>) </a:t>
            </a:r>
            <a:r>
              <a:rPr lang="en-US" sz="900" err="1">
                <a:solidFill>
                  <a:prstClr val="black"/>
                </a:solidFill>
              </a:rPr>
              <a:t>na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najmanje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jednoj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trećini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b="1">
                <a:solidFill>
                  <a:prstClr val="black"/>
                </a:solidFill>
              </a:rPr>
              <a:t>od </a:t>
            </a:r>
            <a:r>
              <a:rPr lang="en-US" sz="900" b="1" err="1">
                <a:solidFill>
                  <a:prstClr val="black"/>
                </a:solidFill>
              </a:rPr>
              <a:t>ukupnog</a:t>
            </a:r>
            <a:r>
              <a:rPr lang="en-US" sz="900" b="1">
                <a:solidFill>
                  <a:prstClr val="black"/>
                </a:solidFill>
              </a:rPr>
              <a:t> </a:t>
            </a:r>
            <a:r>
              <a:rPr lang="en-US" sz="900" b="1" err="1">
                <a:solidFill>
                  <a:prstClr val="black"/>
                </a:solidFill>
              </a:rPr>
              <a:t>broja</a:t>
            </a:r>
            <a:r>
              <a:rPr lang="en-US" sz="900" b="1">
                <a:solidFill>
                  <a:prstClr val="black"/>
                </a:solidFill>
              </a:rPr>
              <a:t> radova </a:t>
            </a:r>
            <a:r>
              <a:rPr lang="en-US" sz="900" err="1">
                <a:solidFill>
                  <a:prstClr val="black"/>
                </a:solidFill>
              </a:rPr>
              <a:t>potrebnih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za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izbor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b="1">
                <a:solidFill>
                  <a:schemeClr val="accent1"/>
                </a:solidFill>
              </a:rPr>
              <a:t>= 6 (2)*</a:t>
            </a:r>
            <a:endParaRPr lang="en-US"/>
          </a:p>
          <a:p>
            <a:pPr marL="685800" lvl="2" indent="0">
              <a:buClr>
                <a:srgbClr val="F81B02"/>
              </a:buClr>
              <a:buNone/>
            </a:pPr>
            <a:r>
              <a:rPr lang="en-US" sz="900">
                <a:solidFill>
                  <a:srgbClr val="FF0000"/>
                </a:solidFill>
              </a:rPr>
              <a:t>*</a:t>
            </a:r>
            <a:r>
              <a:rPr lang="en-US" sz="900">
                <a:solidFill>
                  <a:prstClr val="black"/>
                </a:solidFill>
              </a:rPr>
              <a:t> 6 svih dosadašnjih, 2 objavljena nakon posljednjeg izbora (5/3 +1); Ako broj nije djeljiv s 3 dodaje se jedan</a:t>
            </a:r>
          </a:p>
          <a:p>
            <a:pPr marL="685800" lvl="2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05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err="1"/>
              <a:t>Četvrti</a:t>
            </a:r>
            <a:r>
              <a:rPr lang="en-US" sz="2400" i="1"/>
              <a:t> </a:t>
            </a:r>
            <a:r>
              <a:rPr lang="en-US" sz="2400" i="1" err="1"/>
              <a:t>izbor</a:t>
            </a:r>
            <a:br>
              <a:rPr lang="en-US" i="1"/>
            </a:br>
            <a:r>
              <a:rPr lang="en-US" sz="1650" err="1"/>
              <a:t>ZVANJE</a:t>
            </a:r>
            <a:r>
              <a:rPr lang="en-US" sz="1650"/>
              <a:t> </a:t>
            </a:r>
            <a:br>
              <a:rPr lang="en-US" sz="1650"/>
            </a:br>
            <a:br>
              <a:rPr lang="en-US" sz="1650"/>
            </a:br>
            <a:r>
              <a:rPr lang="en-US" sz="2400" b="1" err="1"/>
              <a:t>ZNANSTVENI</a:t>
            </a:r>
            <a:r>
              <a:rPr lang="en-US" sz="2400" b="1"/>
              <a:t> </a:t>
            </a:r>
            <a:r>
              <a:rPr lang="en-US" sz="2400" b="1" err="1"/>
              <a:t>SAVJETNIK</a:t>
            </a:r>
            <a:r>
              <a:rPr lang="en-US" sz="2400" b="1"/>
              <a:t> U </a:t>
            </a:r>
            <a:r>
              <a:rPr lang="en-US" sz="2400" b="1" err="1"/>
              <a:t>TRAJNOM</a:t>
            </a:r>
            <a:r>
              <a:rPr lang="en-US" sz="2400" b="1"/>
              <a:t> </a:t>
            </a:r>
            <a:r>
              <a:rPr lang="en-US" sz="2400" b="1" err="1"/>
              <a:t>ZVANJU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/>
              <a:t>Za</a:t>
            </a:r>
            <a:r>
              <a:rPr lang="en-US"/>
              <a:t> znanstvenog savjetnika u trajnom zvanju može </a:t>
            </a:r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izabran</a:t>
            </a:r>
            <a:r>
              <a:rPr lang="en-US"/>
              <a:t> </a:t>
            </a:r>
            <a:r>
              <a:rPr lang="en-US" err="1"/>
              <a:t>istraživač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:</a:t>
            </a:r>
          </a:p>
          <a:p>
            <a:pPr lvl="1"/>
            <a:r>
              <a:rPr lang="en-US" err="1"/>
              <a:t>znanstvene</a:t>
            </a:r>
            <a:r>
              <a:rPr lang="en-US"/>
              <a:t> </a:t>
            </a:r>
            <a:r>
              <a:rPr lang="en-US" err="1"/>
              <a:t>radove</a:t>
            </a:r>
            <a:endParaRPr lang="en-US"/>
          </a:p>
          <a:p>
            <a:pPr lvl="2">
              <a:buClr>
                <a:srgbClr val="F81B02"/>
              </a:buClr>
            </a:pPr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b="1" err="1">
                <a:solidFill>
                  <a:schemeClr val="accent1"/>
                </a:solidFill>
              </a:rPr>
              <a:t>ukupni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broj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/>
              <a:t>kvalificirajućih radova </a:t>
            </a:r>
            <a:r>
              <a:rPr lang="en-US" sz="900">
                <a:solidFill>
                  <a:prstClr val="black"/>
                </a:solidFill>
              </a:rPr>
              <a:t>(</a:t>
            </a:r>
            <a:r>
              <a:rPr lang="en-US" sz="900" err="1">
                <a:solidFill>
                  <a:prstClr val="black"/>
                </a:solidFill>
              </a:rPr>
              <a:t>prije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posljednjeg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izbora+nakon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posljednjeg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izbora</a:t>
            </a:r>
            <a:r>
              <a:rPr lang="en-US" sz="900">
                <a:solidFill>
                  <a:prstClr val="black"/>
                </a:solidFill>
              </a:rPr>
              <a:t>)</a:t>
            </a:r>
            <a:endParaRPr lang="en-US" sz="1350"/>
          </a:p>
          <a:p>
            <a:pPr lvl="3"/>
            <a:r>
              <a:rPr lang="en-US" sz="1650" b="1">
                <a:solidFill>
                  <a:schemeClr val="accent1"/>
                </a:solidFill>
              </a:rPr>
              <a:t>24</a:t>
            </a:r>
          </a:p>
          <a:p>
            <a:pPr lvl="2"/>
            <a:r>
              <a:rPr lang="en-US" sz="1350" err="1"/>
              <a:t>minimalni</a:t>
            </a:r>
            <a:r>
              <a:rPr lang="en-US" sz="1350"/>
              <a:t> </a:t>
            </a:r>
            <a:r>
              <a:rPr lang="en-US" sz="1350" err="1"/>
              <a:t>broj</a:t>
            </a:r>
            <a:r>
              <a:rPr lang="en-US" sz="1350"/>
              <a:t> kvalificirajućih radova </a:t>
            </a:r>
            <a:r>
              <a:rPr lang="en-US" sz="1350" err="1"/>
              <a:t>objavljenih</a:t>
            </a:r>
            <a:r>
              <a:rPr lang="en-US" sz="1350"/>
              <a:t> </a:t>
            </a:r>
            <a:r>
              <a:rPr lang="en-US" sz="1350" b="1" err="1">
                <a:solidFill>
                  <a:schemeClr val="accent1"/>
                </a:solidFill>
              </a:rPr>
              <a:t>nakon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izbora</a:t>
            </a:r>
            <a:r>
              <a:rPr lang="en-US" sz="1350" b="1">
                <a:solidFill>
                  <a:schemeClr val="accent1"/>
                </a:solidFill>
              </a:rPr>
              <a:t> u </a:t>
            </a:r>
            <a:r>
              <a:rPr lang="en-US" sz="1350" b="1" err="1">
                <a:solidFill>
                  <a:schemeClr val="accent1"/>
                </a:solidFill>
              </a:rPr>
              <a:t>prethodno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  <a:r>
              <a:rPr lang="en-US" sz="1350" b="1" err="1">
                <a:solidFill>
                  <a:schemeClr val="accent1"/>
                </a:solidFill>
              </a:rPr>
              <a:t>zvanje</a:t>
            </a:r>
            <a:r>
              <a:rPr lang="en-US" sz="1350" b="1">
                <a:solidFill>
                  <a:schemeClr val="accent1"/>
                </a:solidFill>
              </a:rPr>
              <a:t> </a:t>
            </a:r>
          </a:p>
          <a:p>
            <a:pPr lvl="3"/>
            <a:r>
              <a:rPr lang="en-US" sz="1650" b="1">
                <a:solidFill>
                  <a:srgbClr val="FF0000"/>
                </a:solidFill>
              </a:rPr>
              <a:t>4</a:t>
            </a:r>
          </a:p>
          <a:p>
            <a:pPr lvl="2"/>
            <a:r>
              <a:rPr lang="en-US" sz="900"/>
              <a:t>U </a:t>
            </a:r>
            <a:r>
              <a:rPr lang="en-US" sz="900" err="1"/>
              <a:t>istom</a:t>
            </a:r>
            <a:r>
              <a:rPr lang="en-US" sz="900"/>
              <a:t> </a:t>
            </a:r>
            <a:r>
              <a:rPr lang="en-US" sz="900" err="1"/>
              <a:t>časopisu</a:t>
            </a:r>
            <a:r>
              <a:rPr lang="en-US" sz="900"/>
              <a:t>, </a:t>
            </a:r>
            <a:r>
              <a:rPr lang="en-US" sz="900" err="1"/>
              <a:t>ako</a:t>
            </a:r>
            <a:r>
              <a:rPr lang="en-US" sz="900"/>
              <a:t> on </a:t>
            </a:r>
            <a:r>
              <a:rPr lang="en-US" sz="900" err="1"/>
              <a:t>pripada</a:t>
            </a:r>
            <a:r>
              <a:rPr lang="en-US" sz="900"/>
              <a:t> </a:t>
            </a:r>
            <a:r>
              <a:rPr lang="en-US" sz="900" err="1"/>
              <a:t>kvartili</a:t>
            </a:r>
            <a:r>
              <a:rPr lang="en-US" sz="900"/>
              <a:t> </a:t>
            </a:r>
            <a:r>
              <a:rPr lang="en-US" sz="900" err="1"/>
              <a:t>Q3</a:t>
            </a:r>
            <a:r>
              <a:rPr lang="en-US" sz="900"/>
              <a:t> </a:t>
            </a:r>
            <a:r>
              <a:rPr lang="en-US" sz="900" err="1"/>
              <a:t>ili</a:t>
            </a:r>
            <a:r>
              <a:rPr lang="en-US" sz="900"/>
              <a:t> </a:t>
            </a:r>
            <a:r>
              <a:rPr lang="en-US" sz="900" err="1"/>
              <a:t>Q4</a:t>
            </a:r>
            <a:r>
              <a:rPr lang="en-US" sz="900"/>
              <a:t>, </a:t>
            </a:r>
            <a:r>
              <a:rPr lang="en-US" sz="900" err="1"/>
              <a:t>može</a:t>
            </a:r>
            <a:r>
              <a:rPr lang="en-US" sz="900"/>
              <a:t> </a:t>
            </a:r>
            <a:r>
              <a:rPr lang="en-US" sz="900" err="1"/>
              <a:t>biti</a:t>
            </a:r>
            <a:r>
              <a:rPr lang="en-US" sz="900"/>
              <a:t> </a:t>
            </a:r>
            <a:r>
              <a:rPr lang="en-US" sz="900" err="1"/>
              <a:t>objavljeno</a:t>
            </a:r>
            <a:r>
              <a:rPr lang="en-US" sz="900"/>
              <a:t> do 50% kvalificirajućih radova </a:t>
            </a:r>
            <a:r>
              <a:rPr lang="en-US" sz="900" err="1"/>
              <a:t>pristupnika</a:t>
            </a:r>
            <a:r>
              <a:rPr lang="en-US" sz="900"/>
              <a:t> </a:t>
            </a:r>
            <a:r>
              <a:rPr lang="en-US" sz="900" err="1"/>
              <a:t>objavljenih</a:t>
            </a:r>
            <a:r>
              <a:rPr lang="en-US" sz="900"/>
              <a:t> </a:t>
            </a:r>
            <a:r>
              <a:rPr lang="en-US" sz="900" err="1"/>
              <a:t>nakon</a:t>
            </a:r>
            <a:r>
              <a:rPr lang="en-US" sz="900"/>
              <a:t> </a:t>
            </a:r>
            <a:r>
              <a:rPr lang="en-US" sz="900" err="1"/>
              <a:t>posljednjeg</a:t>
            </a:r>
            <a:r>
              <a:rPr lang="en-US" sz="900"/>
              <a:t> </a:t>
            </a:r>
            <a:r>
              <a:rPr lang="en-US" sz="900" err="1"/>
              <a:t>izbora</a:t>
            </a:r>
            <a:r>
              <a:rPr lang="en-US" sz="900"/>
              <a:t> </a:t>
            </a:r>
          </a:p>
          <a:p>
            <a:pPr lvl="2"/>
            <a:r>
              <a:rPr lang="en-US" sz="900">
                <a:solidFill>
                  <a:prstClr val="black"/>
                </a:solidFill>
              </a:rPr>
              <a:t>Pristupnik mora </a:t>
            </a:r>
            <a:r>
              <a:rPr lang="en-US" sz="900" err="1">
                <a:solidFill>
                  <a:prstClr val="black"/>
                </a:solidFill>
              </a:rPr>
              <a:t>biti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prvi</a:t>
            </a:r>
            <a:r>
              <a:rPr lang="en-US" sz="900" b="1">
                <a:solidFill>
                  <a:schemeClr val="accent1"/>
                </a:solidFill>
              </a:rPr>
              <a:t>, posljednji </a:t>
            </a:r>
            <a:r>
              <a:rPr lang="en-US" sz="900" b="1" err="1">
                <a:solidFill>
                  <a:schemeClr val="accent1"/>
                </a:solidFill>
              </a:rPr>
              <a:t>ili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dopisni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 b="1" err="1">
                <a:solidFill>
                  <a:schemeClr val="accent1"/>
                </a:solidFill>
              </a:rPr>
              <a:t>autor</a:t>
            </a:r>
            <a:r>
              <a:rPr lang="en-US" sz="900" b="1">
                <a:solidFill>
                  <a:schemeClr val="accent1"/>
                </a:solidFill>
              </a:rPr>
              <a:t> </a:t>
            </a:r>
            <a:r>
              <a:rPr lang="en-US" sz="900">
                <a:solidFill>
                  <a:prstClr val="black"/>
                </a:solidFill>
              </a:rPr>
              <a:t>(</a:t>
            </a:r>
            <a:r>
              <a:rPr lang="en-US" sz="900" err="1">
                <a:solidFill>
                  <a:prstClr val="black"/>
                </a:solidFill>
              </a:rPr>
              <a:t>ako</a:t>
            </a:r>
            <a:r>
              <a:rPr lang="en-US" sz="900">
                <a:solidFill>
                  <a:prstClr val="black"/>
                </a:solidFill>
              </a:rPr>
              <a:t> je </a:t>
            </a:r>
            <a:r>
              <a:rPr lang="en-US" sz="900" err="1">
                <a:solidFill>
                  <a:prstClr val="black"/>
                </a:solidFill>
              </a:rPr>
              <a:t>različit</a:t>
            </a:r>
            <a:r>
              <a:rPr lang="en-US" sz="900">
                <a:solidFill>
                  <a:prstClr val="black"/>
                </a:solidFill>
              </a:rPr>
              <a:t> od </a:t>
            </a:r>
            <a:r>
              <a:rPr lang="en-US" sz="900" err="1">
                <a:solidFill>
                  <a:prstClr val="black"/>
                </a:solidFill>
              </a:rPr>
              <a:t>prvog</a:t>
            </a:r>
            <a:r>
              <a:rPr lang="en-US" sz="900">
                <a:solidFill>
                  <a:prstClr val="black"/>
                </a:solidFill>
              </a:rPr>
              <a:t>) </a:t>
            </a:r>
            <a:r>
              <a:rPr lang="en-US" sz="900" err="1">
                <a:solidFill>
                  <a:prstClr val="black"/>
                </a:solidFill>
              </a:rPr>
              <a:t>na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najmanje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jednoj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trećini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b="1">
                <a:solidFill>
                  <a:prstClr val="black"/>
                </a:solidFill>
              </a:rPr>
              <a:t>od </a:t>
            </a:r>
            <a:r>
              <a:rPr lang="en-US" sz="900" b="1" err="1">
                <a:solidFill>
                  <a:prstClr val="black"/>
                </a:solidFill>
              </a:rPr>
              <a:t>ukupnog</a:t>
            </a:r>
            <a:r>
              <a:rPr lang="en-US" sz="900" b="1">
                <a:solidFill>
                  <a:prstClr val="black"/>
                </a:solidFill>
              </a:rPr>
              <a:t> </a:t>
            </a:r>
            <a:r>
              <a:rPr lang="en-US" sz="900" b="1" err="1">
                <a:solidFill>
                  <a:prstClr val="black"/>
                </a:solidFill>
              </a:rPr>
              <a:t>broja</a:t>
            </a:r>
            <a:r>
              <a:rPr lang="en-US" sz="900" b="1">
                <a:solidFill>
                  <a:prstClr val="black"/>
                </a:solidFill>
              </a:rPr>
              <a:t> radova </a:t>
            </a:r>
            <a:r>
              <a:rPr lang="en-US" sz="900" err="1">
                <a:solidFill>
                  <a:prstClr val="black"/>
                </a:solidFill>
              </a:rPr>
              <a:t>potrebnih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za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sz="900" err="1">
                <a:solidFill>
                  <a:prstClr val="black"/>
                </a:solidFill>
              </a:rPr>
              <a:t>izbor</a:t>
            </a:r>
            <a:r>
              <a:rPr lang="en-US" sz="900">
                <a:solidFill>
                  <a:prstClr val="black"/>
                </a:solidFill>
              </a:rPr>
              <a:t> </a:t>
            </a:r>
            <a:r>
              <a:rPr lang="en-US" b="1">
                <a:solidFill>
                  <a:schemeClr val="accent1"/>
                </a:solidFill>
              </a:rPr>
              <a:t>= 8 (2)*</a:t>
            </a:r>
            <a:endParaRPr lang="en-US">
              <a:solidFill>
                <a:prstClr val="black"/>
              </a:solidFill>
            </a:endParaRPr>
          </a:p>
          <a:p>
            <a:pPr marL="685800" lvl="2" indent="0">
              <a:buNone/>
            </a:pPr>
            <a:r>
              <a:rPr lang="en-US" sz="900"/>
              <a:t>* 8 svih dosadašnjih, 2 objavljena nakon posljednjeg izbora (4/3 +1); Ako broj nije djeljiv s 3 dodaje se jedan</a:t>
            </a:r>
          </a:p>
        </p:txBody>
      </p:sp>
    </p:spTree>
    <p:extLst>
      <p:ext uri="{BB962C8B-B14F-4D97-AF65-F5344CB8AC3E}">
        <p14:creationId xmlns:p14="http://schemas.microsoft.com/office/powerpoint/2010/main" val="136048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Odgovorni</a:t>
            </a:r>
            <a:r>
              <a:rPr lang="en-US"/>
              <a:t> za </a:t>
            </a:r>
            <a:r>
              <a:rPr lang="en-US" err="1"/>
              <a:t>provjeru</a:t>
            </a:r>
            <a:r>
              <a:rPr lang="en-US"/>
              <a:t> </a:t>
            </a:r>
            <a:r>
              <a:rPr lang="en-US" err="1"/>
              <a:t>ispunjenja</a:t>
            </a:r>
            <a:r>
              <a:rPr lang="en-US"/>
              <a:t> </a:t>
            </a:r>
            <a:r>
              <a:rPr lang="en-US" err="1"/>
              <a:t>uvjeta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</a:rPr>
              <a:t>Stručno </a:t>
            </a:r>
            <a:r>
              <a:rPr lang="en-US" err="1">
                <a:latin typeface="Arial" panose="020B0604020202020204" pitchFamily="34" charset="0"/>
              </a:rPr>
              <a:t>povjerenstvo</a:t>
            </a:r>
            <a:endParaRPr lang="en-US">
              <a:latin typeface="Arial" panose="020B0604020202020204" pitchFamily="34" charset="0"/>
            </a:endParaRPr>
          </a:p>
          <a:p>
            <a:r>
              <a:rPr lang="en-US" err="1">
                <a:latin typeface="Arial" panose="020B0604020202020204" pitchFamily="34" charset="0"/>
              </a:rPr>
              <a:t>Matični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odbor</a:t>
            </a:r>
            <a:r>
              <a:rPr lang="en-US">
                <a:latin typeface="Arial" panose="020B0604020202020204" pitchFamily="34" charset="0"/>
              </a:rPr>
              <a:t> za </a:t>
            </a:r>
            <a:r>
              <a:rPr lang="en-US" err="1">
                <a:latin typeface="Arial" panose="020B0604020202020204" pitchFamily="34" charset="0"/>
              </a:rPr>
              <a:t>polja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temeljnih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medicinskih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znanosti</a:t>
            </a:r>
            <a:r>
              <a:rPr lang="en-US">
                <a:latin typeface="Arial" panose="020B0604020202020204" pitchFamily="34" charset="0"/>
              </a:rPr>
              <a:t>, </a:t>
            </a:r>
            <a:r>
              <a:rPr lang="en-US" err="1">
                <a:latin typeface="Arial" panose="020B0604020202020204" pitchFamily="34" charset="0"/>
              </a:rPr>
              <a:t>kliničkih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medicinskih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znanosti</a:t>
            </a:r>
            <a:r>
              <a:rPr lang="en-US">
                <a:latin typeface="Arial" panose="020B0604020202020204" pitchFamily="34" charset="0"/>
              </a:rPr>
              <a:t>, </a:t>
            </a:r>
            <a:r>
              <a:rPr lang="en-US" err="1">
                <a:latin typeface="Arial" panose="020B0604020202020204" pitchFamily="34" charset="0"/>
              </a:rPr>
              <a:t>javnog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zdravstva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i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zdravstvene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zaštite</a:t>
            </a:r>
            <a:r>
              <a:rPr lang="en-US">
                <a:latin typeface="Arial" panose="020B0604020202020204" pitchFamily="34" charset="0"/>
              </a:rPr>
              <a:t>, </a:t>
            </a:r>
            <a:r>
              <a:rPr lang="en-US" err="1">
                <a:latin typeface="Arial" panose="020B0604020202020204" pitchFamily="34" charset="0"/>
              </a:rPr>
              <a:t>stomatologije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i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farmacije</a:t>
            </a:r>
            <a:endParaRPr lang="en-US"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6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Kvalificirajući</a:t>
            </a:r>
            <a:r>
              <a:rPr lang="en-US"/>
              <a:t> radovi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/>
              <a:t>Status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sz="788"/>
              <a:t>(do </a:t>
            </a:r>
            <a:r>
              <a:rPr lang="en-US" sz="788" err="1"/>
              <a:t>datuma</a:t>
            </a:r>
            <a:r>
              <a:rPr lang="en-US" sz="788"/>
              <a:t> </a:t>
            </a:r>
            <a:r>
              <a:rPr lang="en-US" sz="788" err="1"/>
              <a:t>pokretanja</a:t>
            </a:r>
            <a:r>
              <a:rPr lang="en-US" sz="788"/>
              <a:t> </a:t>
            </a:r>
            <a:r>
              <a:rPr lang="en-US" sz="788" err="1"/>
              <a:t>postupka</a:t>
            </a:r>
            <a:r>
              <a:rPr lang="en-US" sz="788"/>
              <a:t> za </a:t>
            </a:r>
            <a:r>
              <a:rPr lang="en-US" sz="788" err="1"/>
              <a:t>izbor</a:t>
            </a:r>
            <a:r>
              <a:rPr lang="en-US" sz="788"/>
              <a:t> u </a:t>
            </a:r>
            <a:r>
              <a:rPr lang="en-US" sz="788" err="1"/>
              <a:t>znanstveno</a:t>
            </a:r>
            <a:r>
              <a:rPr lang="en-US" sz="788"/>
              <a:t> </a:t>
            </a:r>
            <a:r>
              <a:rPr lang="en-US" sz="788" err="1"/>
              <a:t>zvanje</a:t>
            </a:r>
            <a:r>
              <a:rPr lang="en-US" sz="788"/>
              <a:t>)</a:t>
            </a:r>
          </a:p>
          <a:p>
            <a:pPr lvl="3"/>
            <a:r>
              <a:rPr lang="en-US" err="1"/>
              <a:t>Objavljen</a:t>
            </a:r>
            <a:endParaRPr lang="en-US"/>
          </a:p>
          <a:p>
            <a:pPr lvl="3"/>
            <a:r>
              <a:rPr lang="en-US" err="1"/>
              <a:t>Prihvaćen</a:t>
            </a:r>
            <a:r>
              <a:rPr lang="en-US"/>
              <a:t> za </a:t>
            </a:r>
            <a:r>
              <a:rPr lang="en-US" err="1"/>
              <a:t>objavljivanje</a:t>
            </a:r>
            <a:endParaRPr lang="en-US"/>
          </a:p>
          <a:p>
            <a:pPr lvl="2"/>
            <a:r>
              <a:rPr lang="en-US" err="1"/>
              <a:t>Kriteriji</a:t>
            </a:r>
            <a:r>
              <a:rPr lang="en-US"/>
              <a:t> za </a:t>
            </a:r>
            <a:r>
              <a:rPr lang="en-US" err="1"/>
              <a:t>definiciju</a:t>
            </a:r>
            <a:r>
              <a:rPr lang="en-US"/>
              <a:t> </a:t>
            </a:r>
            <a:r>
              <a:rPr lang="en-US" err="1"/>
              <a:t>znanstvenog</a:t>
            </a:r>
            <a:r>
              <a:rPr lang="en-US"/>
              <a:t> </a:t>
            </a:r>
            <a:r>
              <a:rPr lang="en-US" err="1"/>
              <a:t>rada</a:t>
            </a:r>
            <a:endParaRPr lang="en-US"/>
          </a:p>
          <a:p>
            <a:pPr lvl="3"/>
            <a:r>
              <a:rPr lang="en-US" err="1"/>
              <a:t>Časopis</a:t>
            </a:r>
            <a:endParaRPr lang="en-US" b="1"/>
          </a:p>
          <a:p>
            <a:pPr lvl="4"/>
            <a:r>
              <a:rPr lang="en-US" err="1"/>
              <a:t>Indeksiranost</a:t>
            </a:r>
            <a:r>
              <a:rPr lang="en-US"/>
              <a:t> u </a:t>
            </a:r>
            <a:r>
              <a:rPr lang="en-US" err="1"/>
              <a:t>bazama</a:t>
            </a:r>
            <a:r>
              <a:rPr lang="en-US"/>
              <a:t> </a:t>
            </a:r>
            <a:r>
              <a:rPr lang="en-US" b="1"/>
              <a:t>WoS CC, Scopus </a:t>
            </a:r>
            <a:r>
              <a:rPr lang="en-US" b="1" err="1"/>
              <a:t>ili</a:t>
            </a:r>
            <a:r>
              <a:rPr lang="en-US" b="1"/>
              <a:t> Medline </a:t>
            </a:r>
            <a:r>
              <a:rPr lang="en-US"/>
              <a:t>u </a:t>
            </a:r>
            <a:r>
              <a:rPr lang="en-US" err="1"/>
              <a:t>godini</a:t>
            </a:r>
            <a:r>
              <a:rPr lang="en-US"/>
              <a:t> objave</a:t>
            </a:r>
          </a:p>
          <a:p>
            <a:pPr lvl="3"/>
            <a:r>
              <a:rPr lang="en-US" err="1"/>
              <a:t>Vrsta</a:t>
            </a:r>
            <a:r>
              <a:rPr lang="en-US"/>
              <a:t> </a:t>
            </a:r>
            <a:r>
              <a:rPr lang="en-US" err="1"/>
              <a:t>rada</a:t>
            </a:r>
            <a:endParaRPr lang="en-US"/>
          </a:p>
          <a:p>
            <a:pPr lvl="4"/>
            <a:r>
              <a:rPr lang="en-US"/>
              <a:t>izvorni </a:t>
            </a:r>
            <a:r>
              <a:rPr lang="en-US" err="1"/>
              <a:t>znanstveni</a:t>
            </a:r>
            <a:r>
              <a:rPr lang="en-US"/>
              <a:t> </a:t>
            </a:r>
            <a:r>
              <a:rPr lang="en-US" err="1"/>
              <a:t>članak</a:t>
            </a:r>
            <a:r>
              <a:rPr lang="en-US"/>
              <a:t> </a:t>
            </a:r>
          </a:p>
          <a:p>
            <a:pPr lvl="4"/>
            <a:r>
              <a:rPr lang="en-US" err="1"/>
              <a:t>pregledni</a:t>
            </a:r>
            <a:r>
              <a:rPr lang="en-US"/>
              <a:t> </a:t>
            </a:r>
            <a:r>
              <a:rPr lang="en-US" err="1"/>
              <a:t>znanstveni</a:t>
            </a:r>
            <a:r>
              <a:rPr lang="en-US"/>
              <a:t> </a:t>
            </a:r>
            <a:r>
              <a:rPr lang="en-US" err="1"/>
              <a:t>članak</a:t>
            </a:r>
            <a:endParaRPr lang="en-US"/>
          </a:p>
          <a:p>
            <a:pPr lvl="4"/>
            <a:r>
              <a:rPr lang="en-US" err="1"/>
              <a:t>kratko</a:t>
            </a:r>
            <a:r>
              <a:rPr lang="en-US"/>
              <a:t> </a:t>
            </a:r>
            <a:r>
              <a:rPr lang="en-US" err="1"/>
              <a:t>priopćenje</a:t>
            </a:r>
            <a:r>
              <a:rPr lang="en-US"/>
              <a:t> (</a:t>
            </a:r>
            <a:r>
              <a:rPr lang="en-US" err="1"/>
              <a:t>ako</a:t>
            </a:r>
            <a:r>
              <a:rPr lang="en-US"/>
              <a:t> je </a:t>
            </a:r>
            <a:r>
              <a:rPr lang="en-US" err="1"/>
              <a:t>objavljeno</a:t>
            </a:r>
            <a:r>
              <a:rPr lang="en-US"/>
              <a:t> u </a:t>
            </a:r>
            <a:r>
              <a:rPr lang="en-US" err="1"/>
              <a:t>časopisu</a:t>
            </a:r>
            <a:r>
              <a:rPr lang="en-US"/>
              <a:t> u Q1 </a:t>
            </a:r>
            <a:r>
              <a:rPr lang="en-US" err="1"/>
              <a:t>ili</a:t>
            </a:r>
            <a:r>
              <a:rPr lang="en-US"/>
              <a:t> Q2 </a:t>
            </a:r>
            <a:r>
              <a:rPr lang="en-US" err="1"/>
              <a:t>kvartili</a:t>
            </a:r>
            <a:r>
              <a:rPr lang="en-US"/>
              <a:t>)</a:t>
            </a:r>
          </a:p>
          <a:p>
            <a:pPr lvl="4"/>
            <a:r>
              <a:rPr lang="en-US" err="1"/>
              <a:t>Prikaz</a:t>
            </a:r>
            <a:r>
              <a:rPr lang="en-US"/>
              <a:t> </a:t>
            </a:r>
            <a:r>
              <a:rPr lang="en-US" err="1"/>
              <a:t>slučaja</a:t>
            </a:r>
            <a:r>
              <a:rPr lang="en-US"/>
              <a:t> (</a:t>
            </a:r>
            <a:r>
              <a:rPr lang="en-US" err="1"/>
              <a:t>ako</a:t>
            </a:r>
            <a:r>
              <a:rPr lang="en-US"/>
              <a:t> je </a:t>
            </a:r>
            <a:r>
              <a:rPr lang="en-US" err="1"/>
              <a:t>objavljen</a:t>
            </a:r>
            <a:r>
              <a:rPr lang="en-US"/>
              <a:t> u </a:t>
            </a:r>
            <a:r>
              <a:rPr lang="en-US" err="1"/>
              <a:t>časopisu</a:t>
            </a:r>
            <a:r>
              <a:rPr lang="en-US"/>
              <a:t> u Q1 </a:t>
            </a:r>
            <a:r>
              <a:rPr lang="en-US" err="1"/>
              <a:t>ili</a:t>
            </a:r>
            <a:r>
              <a:rPr lang="en-US"/>
              <a:t> Q2 </a:t>
            </a:r>
            <a:r>
              <a:rPr lang="en-US" err="1"/>
              <a:t>kvartili</a:t>
            </a:r>
            <a:r>
              <a:rPr lang="en-US"/>
              <a:t>)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Provjera </a:t>
            </a:r>
            <a:r>
              <a:rPr lang="en-US" err="1"/>
              <a:t>statusa</a:t>
            </a:r>
            <a:r>
              <a:rPr lang="en-US"/>
              <a:t> </a:t>
            </a:r>
            <a:r>
              <a:rPr lang="en-US" err="1"/>
              <a:t>rada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Rad je </a:t>
            </a:r>
            <a:r>
              <a:rPr lang="en-US" err="1"/>
              <a:t>objavljen</a:t>
            </a:r>
            <a:r>
              <a:rPr lang="en-US"/>
              <a:t> </a:t>
            </a:r>
            <a:r>
              <a:rPr lang="en-US" err="1"/>
              <a:t>kada</a:t>
            </a:r>
            <a:r>
              <a:rPr lang="en-US"/>
              <a:t> se </a:t>
            </a:r>
            <a:r>
              <a:rPr lang="en-US" err="1"/>
              <a:t>nakon</a:t>
            </a:r>
            <a:r>
              <a:rPr lang="en-US"/>
              <a:t> </a:t>
            </a:r>
            <a:r>
              <a:rPr lang="en-US" err="1"/>
              <a:t>recenzije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cjeloviti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učini</a:t>
            </a:r>
            <a:r>
              <a:rPr lang="en-US"/>
              <a:t> </a:t>
            </a:r>
            <a:r>
              <a:rPr lang="en-US" err="1"/>
              <a:t>dostupnim</a:t>
            </a:r>
            <a:r>
              <a:rPr lang="en-US"/>
              <a:t> </a:t>
            </a:r>
            <a:r>
              <a:rPr lang="en-US" err="1"/>
              <a:t>javnosti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neki</a:t>
            </a:r>
            <a:r>
              <a:rPr lang="en-US"/>
              <a:t> od </a:t>
            </a:r>
            <a:r>
              <a:rPr lang="en-US" err="1"/>
              <a:t>sljedećih</a:t>
            </a:r>
            <a:r>
              <a:rPr lang="en-US"/>
              <a:t> </a:t>
            </a:r>
            <a:r>
              <a:rPr lang="en-US" err="1"/>
              <a:t>načina</a:t>
            </a:r>
            <a:r>
              <a:rPr lang="en-US"/>
              <a:t>:</a:t>
            </a:r>
          </a:p>
          <a:p>
            <a:pPr lvl="1"/>
            <a:r>
              <a:rPr lang="en-US"/>
              <a:t>U </a:t>
            </a:r>
            <a:r>
              <a:rPr lang="en-US" err="1"/>
              <a:t>otvorenom</a:t>
            </a:r>
            <a:r>
              <a:rPr lang="en-US"/>
              <a:t> online </a:t>
            </a:r>
            <a:r>
              <a:rPr lang="en-US" err="1"/>
              <a:t>pristupu</a:t>
            </a:r>
            <a:endParaRPr lang="en-US"/>
          </a:p>
          <a:p>
            <a:pPr lvl="1"/>
            <a:r>
              <a:rPr lang="en-US" err="1"/>
              <a:t>Putem</a:t>
            </a:r>
            <a:r>
              <a:rPr lang="en-US"/>
              <a:t> </a:t>
            </a:r>
            <a:r>
              <a:rPr lang="en-US" err="1"/>
              <a:t>pretplate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kupnje</a:t>
            </a:r>
            <a:r>
              <a:rPr lang="en-US"/>
              <a:t> </a:t>
            </a:r>
          </a:p>
          <a:p>
            <a:r>
              <a:rPr lang="en-US" err="1"/>
              <a:t>Objavljeni</a:t>
            </a:r>
            <a:r>
              <a:rPr lang="en-US"/>
              <a:t> radovi </a:t>
            </a:r>
            <a:r>
              <a:rPr lang="en-US" err="1"/>
              <a:t>imaju</a:t>
            </a:r>
            <a:r>
              <a:rPr lang="en-US"/>
              <a:t> </a:t>
            </a:r>
            <a:r>
              <a:rPr lang="en-US" err="1"/>
              <a:t>sve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neke</a:t>
            </a:r>
            <a:r>
              <a:rPr lang="en-US"/>
              <a:t> od </a:t>
            </a:r>
            <a:r>
              <a:rPr lang="en-US" err="1"/>
              <a:t>sljedećih</a:t>
            </a:r>
            <a:r>
              <a:rPr lang="en-US"/>
              <a:t> </a:t>
            </a:r>
            <a:r>
              <a:rPr lang="en-US" err="1"/>
              <a:t>oznaka</a:t>
            </a:r>
            <a:r>
              <a:rPr lang="en-US"/>
              <a:t>:</a:t>
            </a:r>
          </a:p>
          <a:p>
            <a:pPr lvl="1"/>
            <a:r>
              <a:rPr lang="en-US" err="1"/>
              <a:t>url</a:t>
            </a:r>
            <a:r>
              <a:rPr lang="en-US"/>
              <a:t> </a:t>
            </a:r>
            <a:r>
              <a:rPr lang="en-US" err="1"/>
              <a:t>adresa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stranici</a:t>
            </a:r>
            <a:r>
              <a:rPr lang="en-US"/>
              <a:t> časopisa</a:t>
            </a:r>
          </a:p>
          <a:p>
            <a:pPr lvl="1"/>
            <a:r>
              <a:rPr lang="en-US" err="1"/>
              <a:t>url</a:t>
            </a:r>
            <a:r>
              <a:rPr lang="en-US"/>
              <a:t> </a:t>
            </a:r>
            <a:r>
              <a:rPr lang="en-US" err="1"/>
              <a:t>adresa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u </a:t>
            </a:r>
            <a:r>
              <a:rPr lang="en-US" err="1"/>
              <a:t>digitalnom</a:t>
            </a:r>
            <a:r>
              <a:rPr lang="en-US"/>
              <a:t> </a:t>
            </a:r>
            <a:r>
              <a:rPr lang="en-US" err="1"/>
              <a:t>repozitoriju</a:t>
            </a:r>
            <a:endParaRPr lang="en-US"/>
          </a:p>
          <a:p>
            <a:pPr lvl="1"/>
            <a:r>
              <a:rPr lang="en-US" err="1"/>
              <a:t>doi</a:t>
            </a:r>
            <a:r>
              <a:rPr lang="en-US"/>
              <a:t> (Digital Object </a:t>
            </a:r>
            <a:r>
              <a:rPr lang="en-US" err="1"/>
              <a:t>Identificator</a:t>
            </a:r>
            <a:r>
              <a:rPr lang="en-US"/>
              <a:t>) </a:t>
            </a:r>
          </a:p>
          <a:p>
            <a:pPr lvl="2"/>
            <a:r>
              <a:rPr lang="en-US" err="1"/>
              <a:t>trajan</a:t>
            </a:r>
            <a:r>
              <a:rPr lang="en-US"/>
              <a:t>, a </a:t>
            </a:r>
            <a:r>
              <a:rPr lang="en-US" err="1"/>
              <a:t>lokacija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podaci</a:t>
            </a:r>
            <a:r>
              <a:rPr lang="en-US"/>
              <a:t> o </a:t>
            </a:r>
            <a:r>
              <a:rPr lang="en-US" err="1"/>
              <a:t>radu</a:t>
            </a:r>
            <a:r>
              <a:rPr lang="en-US"/>
              <a:t> </a:t>
            </a:r>
            <a:r>
              <a:rPr lang="en-US" err="1"/>
              <a:t>mogu</a:t>
            </a:r>
            <a:r>
              <a:rPr lang="en-US"/>
              <a:t> se </a:t>
            </a:r>
            <a:r>
              <a:rPr lang="en-US" err="1"/>
              <a:t>mijenjati</a:t>
            </a:r>
            <a:r>
              <a:rPr lang="en-US"/>
              <a:t>)</a:t>
            </a:r>
          </a:p>
          <a:p>
            <a:pPr lvl="1"/>
            <a:r>
              <a:rPr lang="en-US" err="1"/>
              <a:t>Godište</a:t>
            </a:r>
            <a:r>
              <a:rPr lang="en-US"/>
              <a:t>, </a:t>
            </a:r>
            <a:r>
              <a:rPr lang="en-US" err="1"/>
              <a:t>volumen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broj</a:t>
            </a:r>
            <a:r>
              <a:rPr lang="en-US"/>
              <a:t> časopisa u </a:t>
            </a:r>
            <a:r>
              <a:rPr lang="en-US" err="1"/>
              <a:t>kojem</a:t>
            </a:r>
            <a:r>
              <a:rPr lang="en-US"/>
              <a:t> je </a:t>
            </a:r>
            <a:r>
              <a:rPr lang="en-US" err="1"/>
              <a:t>objavljen</a:t>
            </a:r>
            <a:endParaRPr lang="en-US"/>
          </a:p>
          <a:p>
            <a:pPr lvl="2"/>
            <a:r>
              <a:rPr lang="en-US" err="1"/>
              <a:t>EA</a:t>
            </a:r>
            <a:r>
              <a:rPr lang="en-US"/>
              <a:t> (Early Access) </a:t>
            </a:r>
            <a:r>
              <a:rPr lang="en-US" err="1"/>
              <a:t>radovima</a:t>
            </a:r>
            <a:r>
              <a:rPr lang="en-US"/>
              <a:t> </a:t>
            </a:r>
            <a:r>
              <a:rPr lang="en-US" err="1"/>
              <a:t>naknadno</a:t>
            </a:r>
            <a:r>
              <a:rPr lang="en-US"/>
              <a:t> se </a:t>
            </a:r>
            <a:r>
              <a:rPr lang="en-US" err="1"/>
              <a:t>dodjeluju</a:t>
            </a:r>
            <a:r>
              <a:rPr lang="en-US"/>
              <a:t> </a:t>
            </a:r>
            <a:r>
              <a:rPr lang="en-US" err="1"/>
              <a:t>godište</a:t>
            </a:r>
            <a:r>
              <a:rPr lang="en-US"/>
              <a:t>, </a:t>
            </a:r>
            <a:r>
              <a:rPr lang="en-US" err="1"/>
              <a:t>volumen</a:t>
            </a:r>
            <a:r>
              <a:rPr lang="en-US"/>
              <a:t>, </a:t>
            </a:r>
            <a:r>
              <a:rPr lang="en-US" err="1"/>
              <a:t>broj</a:t>
            </a:r>
            <a:r>
              <a:rPr lang="en-US"/>
              <a:t> časopisa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paginacija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Provjera </a:t>
            </a:r>
            <a:r>
              <a:rPr lang="en-US" err="1"/>
              <a:t>indeksiranosti</a:t>
            </a:r>
            <a:r>
              <a:rPr lang="en-US"/>
              <a:t> časopisa u </a:t>
            </a:r>
            <a:r>
              <a:rPr lang="en-US" err="1"/>
              <a:t>bazama</a:t>
            </a:r>
            <a:r>
              <a:rPr lang="en-US"/>
              <a:t> </a:t>
            </a:r>
            <a:r>
              <a:rPr lang="en-US" err="1"/>
              <a:t>WoS</a:t>
            </a:r>
            <a:r>
              <a:rPr lang="en-US"/>
              <a:t> CC, Scopus </a:t>
            </a:r>
            <a:r>
              <a:rPr lang="en-US" err="1"/>
              <a:t>ili</a:t>
            </a:r>
            <a:r>
              <a:rPr lang="en-US"/>
              <a:t> Medline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/>
              <a:t>Kriteriji</a:t>
            </a:r>
            <a:endParaRPr lang="en-US"/>
          </a:p>
          <a:p>
            <a:pPr lvl="1"/>
            <a:r>
              <a:rPr lang="en-US"/>
              <a:t>Godina objave </a:t>
            </a:r>
          </a:p>
          <a:p>
            <a:pPr lvl="2"/>
            <a:r>
              <a:rPr lang="en-US" err="1"/>
              <a:t>Ako</a:t>
            </a:r>
            <a:r>
              <a:rPr lang="en-US"/>
              <a:t> je rad </a:t>
            </a:r>
            <a:r>
              <a:rPr lang="en-US" err="1"/>
              <a:t>prvo</a:t>
            </a:r>
            <a:r>
              <a:rPr lang="en-US"/>
              <a:t> </a:t>
            </a:r>
            <a:r>
              <a:rPr lang="en-US" err="1"/>
              <a:t>objavljen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EA</a:t>
            </a:r>
            <a:r>
              <a:rPr lang="en-US"/>
              <a:t> </a:t>
            </a:r>
            <a:r>
              <a:rPr lang="en-US" err="1"/>
              <a:t>tada</a:t>
            </a:r>
            <a:r>
              <a:rPr lang="en-US"/>
              <a:t> je </a:t>
            </a:r>
            <a:r>
              <a:rPr lang="en-US" err="1"/>
              <a:t>godina</a:t>
            </a:r>
            <a:r>
              <a:rPr lang="en-US"/>
              <a:t> </a:t>
            </a:r>
            <a:r>
              <a:rPr lang="en-US" err="1"/>
              <a:t>njegove</a:t>
            </a:r>
            <a:r>
              <a:rPr lang="en-US"/>
              <a:t> objave </a:t>
            </a:r>
            <a:r>
              <a:rPr lang="en-US" err="1"/>
              <a:t>ona</a:t>
            </a:r>
            <a:r>
              <a:rPr lang="en-US"/>
              <a:t> u </a:t>
            </a:r>
            <a:r>
              <a:rPr lang="en-US" err="1"/>
              <a:t>kojoj</a:t>
            </a:r>
            <a:r>
              <a:rPr lang="en-US"/>
              <a:t> je </a:t>
            </a:r>
            <a:r>
              <a:rPr lang="en-US" err="1"/>
              <a:t>objavljen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EA</a:t>
            </a:r>
            <a:r>
              <a:rPr lang="en-US"/>
              <a:t>, a </a:t>
            </a:r>
            <a:r>
              <a:rPr lang="en-US" err="1"/>
              <a:t>nakon</a:t>
            </a:r>
            <a:r>
              <a:rPr lang="en-US"/>
              <a:t> </a:t>
            </a:r>
            <a:r>
              <a:rPr lang="en-US" err="1"/>
              <a:t>službene</a:t>
            </a:r>
            <a:r>
              <a:rPr lang="en-US"/>
              <a:t> objave, </a:t>
            </a:r>
            <a:r>
              <a:rPr lang="en-US" err="1"/>
              <a:t>kad</a:t>
            </a:r>
            <a:r>
              <a:rPr lang="en-US"/>
              <a:t> </a:t>
            </a:r>
            <a:r>
              <a:rPr lang="en-US" err="1"/>
              <a:t>dobije</a:t>
            </a:r>
            <a:r>
              <a:rPr lang="en-US"/>
              <a:t> </a:t>
            </a:r>
            <a:r>
              <a:rPr lang="en-US" err="1"/>
              <a:t>paginaciju</a:t>
            </a:r>
            <a:r>
              <a:rPr lang="en-US"/>
              <a:t>, </a:t>
            </a:r>
            <a:r>
              <a:rPr lang="en-US" err="1"/>
              <a:t>može</a:t>
            </a:r>
            <a:r>
              <a:rPr lang="en-US"/>
              <a:t> mu </a:t>
            </a:r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dodijeljeno</a:t>
            </a:r>
            <a:r>
              <a:rPr lang="en-US"/>
              <a:t> </a:t>
            </a:r>
            <a:r>
              <a:rPr lang="en-US" err="1"/>
              <a:t>kasnije</a:t>
            </a:r>
            <a:r>
              <a:rPr lang="en-US"/>
              <a:t> </a:t>
            </a:r>
            <a:r>
              <a:rPr lang="en-US" err="1"/>
              <a:t>godište</a:t>
            </a:r>
            <a:endParaRPr lang="en-US"/>
          </a:p>
          <a:p>
            <a:pPr lvl="1"/>
            <a:r>
              <a:rPr lang="en-US"/>
              <a:t>ISSN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eISSN</a:t>
            </a:r>
            <a:r>
              <a:rPr lang="en-US"/>
              <a:t> časopisa</a:t>
            </a:r>
          </a:p>
          <a:p>
            <a:r>
              <a:rPr lang="en-US"/>
              <a:t>U </a:t>
            </a:r>
            <a:r>
              <a:rPr lang="en-US" err="1"/>
              <a:t>sučelju</a:t>
            </a:r>
            <a:r>
              <a:rPr lang="en-US"/>
              <a:t> za </a:t>
            </a:r>
            <a:r>
              <a:rPr lang="en-US" err="1"/>
              <a:t>pretraživanje</a:t>
            </a:r>
            <a:r>
              <a:rPr lang="en-US"/>
              <a:t> </a:t>
            </a:r>
            <a:r>
              <a:rPr lang="en-US" err="1"/>
              <a:t>relevantnih</a:t>
            </a:r>
            <a:r>
              <a:rPr lang="en-US"/>
              <a:t> </a:t>
            </a:r>
            <a:r>
              <a:rPr lang="en-US" err="1"/>
              <a:t>baza</a:t>
            </a:r>
            <a:r>
              <a:rPr lang="en-US"/>
              <a:t> (</a:t>
            </a:r>
            <a:r>
              <a:rPr lang="en-US" err="1"/>
              <a:t>WoS</a:t>
            </a:r>
            <a:r>
              <a:rPr lang="en-US"/>
              <a:t> CC, SCOPUS </a:t>
            </a:r>
            <a:r>
              <a:rPr lang="en-US" err="1"/>
              <a:t>ili</a:t>
            </a:r>
            <a:r>
              <a:rPr lang="en-US"/>
              <a:t> MEDLINE, </a:t>
            </a:r>
            <a:r>
              <a:rPr lang="en-US" err="1"/>
              <a:t>nakon</a:t>
            </a:r>
            <a:r>
              <a:rPr lang="en-US"/>
              <a:t> </a:t>
            </a:r>
            <a:r>
              <a:rPr lang="en-US" err="1"/>
              <a:t>pretrage</a:t>
            </a:r>
            <a:r>
              <a:rPr lang="en-US"/>
              <a:t> u </a:t>
            </a:r>
            <a:r>
              <a:rPr lang="en-US" err="1"/>
              <a:t>polju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se </a:t>
            </a:r>
            <a:r>
              <a:rPr lang="en-US" err="1"/>
              <a:t>odnosi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jedinstveni</a:t>
            </a:r>
            <a:r>
              <a:rPr lang="en-US"/>
              <a:t> </a:t>
            </a:r>
            <a:r>
              <a:rPr lang="en-US" err="1"/>
              <a:t>broj</a:t>
            </a:r>
            <a:r>
              <a:rPr lang="en-US"/>
              <a:t> časopisa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njegov</a:t>
            </a:r>
            <a:r>
              <a:rPr lang="en-US"/>
              <a:t> </a:t>
            </a:r>
            <a:r>
              <a:rPr lang="en-US" err="1"/>
              <a:t>naziv</a:t>
            </a:r>
            <a:r>
              <a:rPr lang="en-US"/>
              <a:t>, mora se </a:t>
            </a:r>
            <a:r>
              <a:rPr lang="en-US" err="1"/>
              <a:t>dobiti</a:t>
            </a:r>
            <a:r>
              <a:rPr lang="en-US"/>
              <a:t> </a:t>
            </a:r>
            <a:r>
              <a:rPr lang="en-US" err="1"/>
              <a:t>popis</a:t>
            </a:r>
            <a:r>
              <a:rPr lang="en-US"/>
              <a:t> radova </a:t>
            </a:r>
            <a:r>
              <a:rPr lang="en-US" err="1"/>
              <a:t>objavljenih</a:t>
            </a:r>
            <a:r>
              <a:rPr lang="en-US"/>
              <a:t> u </a:t>
            </a:r>
            <a:r>
              <a:rPr lang="en-US" err="1"/>
              <a:t>godini</a:t>
            </a:r>
            <a:r>
              <a:rPr lang="en-US"/>
              <a:t> objave, </a:t>
            </a:r>
            <a:r>
              <a:rPr lang="en-US" err="1"/>
              <a:t>čime</a:t>
            </a:r>
            <a:r>
              <a:rPr lang="en-US"/>
              <a:t> se </a:t>
            </a:r>
            <a:r>
              <a:rPr lang="en-US" err="1"/>
              <a:t>potvrđuje</a:t>
            </a:r>
            <a:r>
              <a:rPr lang="en-US"/>
              <a:t> da je </a:t>
            </a:r>
            <a:r>
              <a:rPr lang="en-US" err="1"/>
              <a:t>baza</a:t>
            </a:r>
            <a:r>
              <a:rPr lang="en-US"/>
              <a:t> u </a:t>
            </a:r>
            <a:r>
              <a:rPr lang="en-US" err="1"/>
              <a:t>toj</a:t>
            </a:r>
            <a:r>
              <a:rPr lang="en-US"/>
              <a:t> </a:t>
            </a:r>
            <a:r>
              <a:rPr lang="en-US" err="1"/>
              <a:t>godini</a:t>
            </a:r>
            <a:r>
              <a:rPr lang="en-US"/>
              <a:t> </a:t>
            </a:r>
            <a:r>
              <a:rPr lang="en-US" err="1"/>
              <a:t>indeksirala</a:t>
            </a:r>
            <a:r>
              <a:rPr lang="en-US"/>
              <a:t> </a:t>
            </a:r>
            <a:r>
              <a:rPr lang="en-US" err="1"/>
              <a:t>časopis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15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Kvartila časopisa</a:t>
            </a:r>
            <a:br>
              <a:rPr lang="en-US"/>
            </a:br>
            <a:r>
              <a:rPr lang="en-US" sz="1650"/>
              <a:t>Pokazatelj </a:t>
            </a:r>
            <a:r>
              <a:rPr lang="en-US" sz="1650" err="1"/>
              <a:t>utjecajnosti</a:t>
            </a:r>
            <a:r>
              <a:rPr lang="en-US" sz="1650"/>
              <a:t> časopisa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err="1"/>
              <a:t>Ovisi</a:t>
            </a:r>
            <a:r>
              <a:rPr lang="en-US"/>
              <a:t> o </a:t>
            </a:r>
            <a:r>
              <a:rPr lang="en-US" err="1"/>
              <a:t>citiranosti</a:t>
            </a:r>
            <a:r>
              <a:rPr lang="en-US"/>
              <a:t> radova </a:t>
            </a:r>
            <a:r>
              <a:rPr lang="en-US" err="1"/>
              <a:t>objavljenih</a:t>
            </a:r>
            <a:r>
              <a:rPr lang="en-US"/>
              <a:t> u </a:t>
            </a:r>
            <a:r>
              <a:rPr lang="en-US" err="1"/>
              <a:t>časopisu</a:t>
            </a:r>
            <a:endParaRPr lang="en-US"/>
          </a:p>
          <a:p>
            <a:r>
              <a:rPr lang="en-US" err="1"/>
              <a:t>Pokazatelji</a:t>
            </a:r>
            <a:r>
              <a:rPr lang="en-US"/>
              <a:t> </a:t>
            </a:r>
            <a:r>
              <a:rPr lang="en-US" err="1"/>
              <a:t>citiranosti</a:t>
            </a:r>
            <a:r>
              <a:rPr lang="en-US"/>
              <a:t> </a:t>
            </a:r>
            <a:r>
              <a:rPr lang="en-US" err="1"/>
              <a:t>brojčano</a:t>
            </a:r>
            <a:r>
              <a:rPr lang="en-US"/>
              <a:t> se </a:t>
            </a:r>
            <a:r>
              <a:rPr lang="en-US" err="1"/>
              <a:t>iskazuju</a:t>
            </a:r>
            <a:r>
              <a:rPr lang="en-US"/>
              <a:t> </a:t>
            </a:r>
            <a:r>
              <a:rPr lang="en-US" err="1"/>
              <a:t>pomoću</a:t>
            </a:r>
            <a:r>
              <a:rPr lang="en-US"/>
              <a:t> </a:t>
            </a:r>
            <a:r>
              <a:rPr lang="en-US" err="1"/>
              <a:t>različitih</a:t>
            </a:r>
            <a:r>
              <a:rPr lang="en-US"/>
              <a:t> </a:t>
            </a:r>
            <a:r>
              <a:rPr lang="en-US" err="1"/>
              <a:t>indikatora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</a:t>
            </a:r>
            <a:r>
              <a:rPr lang="en-US" err="1"/>
              <a:t>osmišljavaju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unapređuju</a:t>
            </a:r>
            <a:r>
              <a:rPr lang="en-US"/>
              <a:t> </a:t>
            </a:r>
            <a:r>
              <a:rPr lang="en-US" err="1"/>
              <a:t>citatne</a:t>
            </a:r>
            <a:r>
              <a:rPr lang="en-US"/>
              <a:t> </a:t>
            </a:r>
            <a:r>
              <a:rPr lang="en-US" err="1"/>
              <a:t>baze</a:t>
            </a:r>
            <a:r>
              <a:rPr lang="en-US"/>
              <a:t> </a:t>
            </a:r>
            <a:r>
              <a:rPr lang="en-US" err="1"/>
              <a:t>podataka</a:t>
            </a:r>
            <a:endParaRPr lang="en-US"/>
          </a:p>
          <a:p>
            <a:pPr lvl="1"/>
            <a:r>
              <a:rPr lang="en-US"/>
              <a:t>JIF (Journal Impact Factor) u </a:t>
            </a:r>
            <a:r>
              <a:rPr lang="en-US" err="1"/>
              <a:t>bazi</a:t>
            </a:r>
            <a:r>
              <a:rPr lang="en-US"/>
              <a:t> Journal Citation Reports (JCR)</a:t>
            </a:r>
          </a:p>
          <a:p>
            <a:pPr lvl="1"/>
            <a:r>
              <a:rPr lang="en-US"/>
              <a:t>Indicator u </a:t>
            </a:r>
            <a:r>
              <a:rPr lang="en-US" err="1"/>
              <a:t>bazi</a:t>
            </a:r>
            <a:r>
              <a:rPr lang="en-US"/>
              <a:t> </a:t>
            </a:r>
            <a:r>
              <a:rPr lang="en-US" sz="1350">
                <a:solidFill>
                  <a:prstClr val="black"/>
                </a:solidFill>
              </a:rPr>
              <a:t>SCImago Journal Rank (</a:t>
            </a:r>
            <a:r>
              <a:rPr lang="en-US"/>
              <a:t>SJR)</a:t>
            </a:r>
          </a:p>
          <a:p>
            <a:pPr lvl="1"/>
            <a:r>
              <a:rPr lang="en-US"/>
              <a:t>NOVO: </a:t>
            </a:r>
            <a:r>
              <a:rPr lang="en-US" err="1"/>
              <a:t>JCI</a:t>
            </a:r>
            <a:r>
              <a:rPr lang="en-US"/>
              <a:t> (Journal Citation Indicator) u </a:t>
            </a:r>
            <a:r>
              <a:rPr lang="en-US" err="1"/>
              <a:t>bazi</a:t>
            </a:r>
            <a:r>
              <a:rPr lang="en-US"/>
              <a:t> JCR </a:t>
            </a:r>
          </a:p>
          <a:p>
            <a:pPr lvl="2"/>
            <a:r>
              <a:rPr lang="en-US">
                <a:hlinkClick r:id="rId2"/>
              </a:rPr>
              <a:t>https://</a:t>
            </a:r>
            <a:r>
              <a:rPr lang="en-US" err="1">
                <a:hlinkClick r:id="rId2"/>
              </a:rPr>
              <a:t>repozitorij.mefst.unist.hr</a:t>
            </a:r>
            <a:r>
              <a:rPr lang="en-US">
                <a:hlinkClick r:id="rId2"/>
              </a:rPr>
              <a:t>/</a:t>
            </a:r>
            <a:r>
              <a:rPr lang="en-US" err="1">
                <a:hlinkClick r:id="rId2"/>
              </a:rPr>
              <a:t>dabar_edu</a:t>
            </a:r>
            <a:r>
              <a:rPr lang="en-US">
                <a:hlinkClick r:id="rId2"/>
              </a:rPr>
              <a:t>/multimedia/stream/</a:t>
            </a:r>
            <a:r>
              <a:rPr lang="en-US" err="1">
                <a:hlinkClick r:id="rId2"/>
              </a:rPr>
              <a:t>mefst%3A1106</a:t>
            </a:r>
            <a:r>
              <a:rPr lang="en-US">
                <a:hlinkClick r:id="rId2"/>
              </a:rPr>
              <a:t>/</a:t>
            </a:r>
            <a:r>
              <a:rPr lang="en-US" err="1">
                <a:hlinkClick r:id="rId2"/>
              </a:rPr>
              <a:t>FILE0</a:t>
            </a:r>
            <a:endParaRPr lang="en-US"/>
          </a:p>
          <a:p>
            <a:pPr lvl="1"/>
            <a:r>
              <a:rPr lang="en-US" err="1"/>
              <a:t>Časopisi</a:t>
            </a:r>
            <a:r>
              <a:rPr lang="en-US"/>
              <a:t> se u </a:t>
            </a:r>
            <a:r>
              <a:rPr lang="en-US" err="1"/>
              <a:t>određenom</a:t>
            </a:r>
            <a:r>
              <a:rPr lang="en-US"/>
              <a:t> </a:t>
            </a:r>
            <a:r>
              <a:rPr lang="en-US" err="1"/>
              <a:t>znanstvenom</a:t>
            </a:r>
            <a:r>
              <a:rPr lang="en-US"/>
              <a:t> </a:t>
            </a:r>
            <a:r>
              <a:rPr lang="en-US" err="1"/>
              <a:t>području</a:t>
            </a:r>
            <a:r>
              <a:rPr lang="en-US"/>
              <a:t> </a:t>
            </a:r>
            <a:r>
              <a:rPr lang="en-US" err="1"/>
              <a:t>rangiraju</a:t>
            </a:r>
            <a:r>
              <a:rPr lang="en-US"/>
              <a:t> </a:t>
            </a:r>
            <a:r>
              <a:rPr lang="en-US" err="1"/>
              <a:t>prema</a:t>
            </a:r>
            <a:r>
              <a:rPr lang="en-US"/>
              <a:t> </a:t>
            </a:r>
            <a:r>
              <a:rPr lang="en-US" err="1"/>
              <a:t>vrijednosti</a:t>
            </a:r>
            <a:r>
              <a:rPr lang="en-US"/>
              <a:t> </a:t>
            </a:r>
            <a:r>
              <a:rPr lang="en-US" err="1"/>
              <a:t>indikatora</a:t>
            </a:r>
            <a:r>
              <a:rPr lang="en-US"/>
              <a:t>, od </a:t>
            </a:r>
            <a:r>
              <a:rPr lang="en-US" err="1"/>
              <a:t>onih</a:t>
            </a:r>
            <a:r>
              <a:rPr lang="en-US"/>
              <a:t> s </a:t>
            </a:r>
            <a:r>
              <a:rPr lang="en-US" err="1"/>
              <a:t>najvećim</a:t>
            </a:r>
            <a:r>
              <a:rPr lang="en-US"/>
              <a:t> </a:t>
            </a:r>
            <a:r>
              <a:rPr lang="en-US" err="1"/>
              <a:t>indikatorom</a:t>
            </a:r>
            <a:r>
              <a:rPr lang="en-US"/>
              <a:t> do </a:t>
            </a:r>
            <a:r>
              <a:rPr lang="en-US" err="1"/>
              <a:t>onih</a:t>
            </a:r>
            <a:r>
              <a:rPr lang="en-US"/>
              <a:t> s </a:t>
            </a:r>
            <a:r>
              <a:rPr lang="en-US" err="1"/>
              <a:t>najmanjim</a:t>
            </a:r>
            <a:r>
              <a:rPr lang="en-US"/>
              <a:t>, a </a:t>
            </a:r>
            <a:r>
              <a:rPr lang="en-US" err="1"/>
              <a:t>zatim</a:t>
            </a:r>
            <a:r>
              <a:rPr lang="en-US"/>
              <a:t> se </a:t>
            </a:r>
            <a:r>
              <a:rPr lang="en-US" err="1"/>
              <a:t>podjele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četiri</a:t>
            </a:r>
            <a:r>
              <a:rPr lang="en-US"/>
              <a:t> </a:t>
            </a:r>
            <a:r>
              <a:rPr lang="en-US" err="1"/>
              <a:t>kvartile</a:t>
            </a:r>
            <a:r>
              <a:rPr lang="en-US"/>
              <a:t>, </a:t>
            </a:r>
            <a:r>
              <a:rPr lang="en-US" err="1"/>
              <a:t>gdje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u </a:t>
            </a:r>
            <a:r>
              <a:rPr lang="en-US" err="1"/>
              <a:t>prvoj</a:t>
            </a:r>
            <a:r>
              <a:rPr lang="en-US"/>
              <a:t> </a:t>
            </a:r>
            <a:r>
              <a:rPr lang="en-US" err="1"/>
              <a:t>kvartili</a:t>
            </a:r>
            <a:r>
              <a:rPr lang="en-US"/>
              <a:t> Q1 </a:t>
            </a:r>
            <a:r>
              <a:rPr lang="en-US" err="1"/>
              <a:t>časopisi</a:t>
            </a:r>
            <a:r>
              <a:rPr lang="en-US"/>
              <a:t> s </a:t>
            </a:r>
            <a:r>
              <a:rPr lang="en-US" err="1"/>
              <a:t>najvećim</a:t>
            </a:r>
            <a:r>
              <a:rPr lang="en-US"/>
              <a:t> </a:t>
            </a:r>
            <a:r>
              <a:rPr lang="en-US" err="1"/>
              <a:t>indikatorom</a:t>
            </a:r>
            <a:endParaRPr lang="en-US"/>
          </a:p>
          <a:p>
            <a:pPr lvl="1"/>
            <a:r>
              <a:rPr lang="en-US" err="1"/>
              <a:t>Časopis</a:t>
            </a:r>
            <a:r>
              <a:rPr lang="en-US"/>
              <a:t> </a:t>
            </a:r>
            <a:r>
              <a:rPr lang="en-US" err="1"/>
              <a:t>može</a:t>
            </a:r>
            <a:r>
              <a:rPr lang="en-US"/>
              <a:t> </a:t>
            </a:r>
            <a:r>
              <a:rPr lang="en-US" err="1"/>
              <a:t>pripadati</a:t>
            </a:r>
            <a:r>
              <a:rPr lang="en-US"/>
              <a:t> </a:t>
            </a:r>
            <a:r>
              <a:rPr lang="en-US" err="1"/>
              <a:t>različitim</a:t>
            </a:r>
            <a:r>
              <a:rPr lang="en-US"/>
              <a:t> </a:t>
            </a:r>
            <a:r>
              <a:rPr lang="en-US" err="1"/>
              <a:t>znanstvenim</a:t>
            </a:r>
            <a:r>
              <a:rPr lang="en-US"/>
              <a:t> područjima </a:t>
            </a:r>
            <a:r>
              <a:rPr lang="en-US" sz="1125">
                <a:solidFill>
                  <a:prstClr val="black"/>
                </a:solidFill>
              </a:rPr>
              <a:t>(SUBJECT AREA AND CATEGORY)</a:t>
            </a:r>
            <a:r>
              <a:rPr lang="en-US" sz="1125"/>
              <a:t> </a:t>
            </a:r>
            <a:r>
              <a:rPr lang="en-US" err="1"/>
              <a:t>i</a:t>
            </a:r>
            <a:r>
              <a:rPr lang="en-US"/>
              <a:t> u </a:t>
            </a:r>
            <a:r>
              <a:rPr lang="en-US" err="1"/>
              <a:t>svakom</a:t>
            </a:r>
            <a:r>
              <a:rPr lang="en-US"/>
              <a:t> </a:t>
            </a:r>
            <a:r>
              <a:rPr lang="en-US" err="1"/>
              <a:t>području</a:t>
            </a:r>
            <a:r>
              <a:rPr lang="en-US"/>
              <a:t> </a:t>
            </a:r>
            <a:r>
              <a:rPr lang="en-US" err="1"/>
              <a:t>može</a:t>
            </a:r>
            <a:r>
              <a:rPr lang="en-US"/>
              <a:t> </a:t>
            </a:r>
            <a:r>
              <a:rPr lang="en-US" err="1"/>
              <a:t>pripadati</a:t>
            </a:r>
            <a:r>
              <a:rPr lang="en-US"/>
              <a:t> </a:t>
            </a:r>
            <a:r>
              <a:rPr lang="en-US" err="1"/>
              <a:t>različitoj</a:t>
            </a:r>
            <a:r>
              <a:rPr lang="en-US"/>
              <a:t> </a:t>
            </a:r>
            <a:r>
              <a:rPr lang="en-US" err="1"/>
              <a:t>kvartili</a:t>
            </a:r>
            <a:endParaRPr lang="en-US"/>
          </a:p>
          <a:p>
            <a:pPr lvl="1"/>
            <a:r>
              <a:rPr lang="en-US" err="1"/>
              <a:t>Indikatori</a:t>
            </a:r>
            <a:r>
              <a:rPr lang="en-US"/>
              <a:t> </a:t>
            </a:r>
            <a:r>
              <a:rPr lang="en-US" err="1"/>
              <a:t>utjecajnosti</a:t>
            </a:r>
            <a:r>
              <a:rPr lang="en-US"/>
              <a:t> časopisa </a:t>
            </a:r>
            <a:r>
              <a:rPr lang="en-US" err="1"/>
              <a:t>i</a:t>
            </a:r>
            <a:r>
              <a:rPr lang="en-US"/>
              <a:t> kvartila </a:t>
            </a:r>
            <a:r>
              <a:rPr lang="en-US" err="1"/>
              <a:t>kojoj</a:t>
            </a:r>
            <a:r>
              <a:rPr lang="en-US"/>
              <a:t> </a:t>
            </a:r>
            <a:r>
              <a:rPr lang="en-US" err="1"/>
              <a:t>pripada</a:t>
            </a:r>
            <a:r>
              <a:rPr lang="en-US"/>
              <a:t> </a:t>
            </a:r>
            <a:r>
              <a:rPr lang="en-US" err="1"/>
              <a:t>računaju</a:t>
            </a:r>
            <a:r>
              <a:rPr lang="en-US"/>
              <a:t> se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svaku</a:t>
            </a:r>
            <a:r>
              <a:rPr lang="en-US"/>
              <a:t> </a:t>
            </a:r>
            <a:r>
              <a:rPr lang="en-US" err="1"/>
              <a:t>godinu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8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Kvartila časopisa</a:t>
            </a:r>
            <a:br>
              <a:rPr lang="en-US"/>
            </a:br>
            <a:r>
              <a:rPr lang="en-US" sz="1650" err="1"/>
              <a:t>Odabir</a:t>
            </a:r>
            <a:r>
              <a:rPr lang="en-US" sz="1650"/>
              <a:t> </a:t>
            </a:r>
            <a:r>
              <a:rPr lang="en-US" sz="1650" err="1"/>
              <a:t>najpovoljnije</a:t>
            </a:r>
            <a:endParaRPr lang="en-US" sz="16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Kvartila časopisa </a:t>
            </a:r>
            <a:r>
              <a:rPr lang="en-US" err="1"/>
              <a:t>pri</a:t>
            </a:r>
            <a:r>
              <a:rPr lang="en-US"/>
              <a:t> </a:t>
            </a:r>
            <a:r>
              <a:rPr lang="en-US" err="1"/>
              <a:t>izradi</a:t>
            </a:r>
            <a:r>
              <a:rPr lang="en-US"/>
              <a:t> </a:t>
            </a:r>
            <a:r>
              <a:rPr lang="en-US" err="1"/>
              <a:t>bibliometrijske</a:t>
            </a:r>
            <a:r>
              <a:rPr lang="en-US"/>
              <a:t> </a:t>
            </a:r>
            <a:r>
              <a:rPr lang="en-US" err="1"/>
              <a:t>potvrde</a:t>
            </a:r>
            <a:r>
              <a:rPr lang="en-US"/>
              <a:t> </a:t>
            </a:r>
            <a:r>
              <a:rPr lang="en-US" err="1"/>
              <a:t>određuje</a:t>
            </a:r>
            <a:r>
              <a:rPr lang="en-US"/>
              <a:t> se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temelju</a:t>
            </a:r>
            <a:r>
              <a:rPr lang="en-US"/>
              <a:t> </a:t>
            </a:r>
            <a:r>
              <a:rPr lang="en-US" err="1"/>
              <a:t>USPOREDBE</a:t>
            </a:r>
            <a:endParaRPr lang="en-US"/>
          </a:p>
          <a:p>
            <a:pPr lvl="1"/>
            <a:r>
              <a:rPr lang="en-US"/>
              <a:t>Kvartila </a:t>
            </a:r>
            <a:r>
              <a:rPr lang="en-US" err="1"/>
              <a:t>kojoj</a:t>
            </a:r>
            <a:r>
              <a:rPr lang="en-US"/>
              <a:t> </a:t>
            </a:r>
            <a:r>
              <a:rPr lang="en-US" err="1"/>
              <a:t>pripada</a:t>
            </a:r>
            <a:r>
              <a:rPr lang="en-US"/>
              <a:t> </a:t>
            </a:r>
            <a:r>
              <a:rPr lang="en-US" err="1"/>
              <a:t>časopis</a:t>
            </a:r>
            <a:r>
              <a:rPr lang="en-US"/>
              <a:t> u </a:t>
            </a:r>
            <a:r>
              <a:rPr lang="en-US" err="1"/>
              <a:t>bazama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JCR I SJR</a:t>
            </a:r>
          </a:p>
          <a:p>
            <a:pPr lvl="2"/>
            <a:r>
              <a:rPr lang="en-US" err="1"/>
              <a:t>Moguće</a:t>
            </a:r>
            <a:r>
              <a:rPr lang="en-US"/>
              <a:t> </a:t>
            </a:r>
            <a:r>
              <a:rPr lang="en-US" err="1"/>
              <a:t>vrijednosti</a:t>
            </a:r>
            <a:r>
              <a:rPr lang="en-US"/>
              <a:t>: JCR Q1, JCR Q2, JCR </a:t>
            </a:r>
            <a:r>
              <a:rPr lang="en-US" err="1"/>
              <a:t>Q3</a:t>
            </a:r>
            <a:r>
              <a:rPr lang="en-US"/>
              <a:t>, JCR </a:t>
            </a:r>
            <a:r>
              <a:rPr lang="en-US" err="1"/>
              <a:t>Q4</a:t>
            </a:r>
            <a:r>
              <a:rPr lang="en-US"/>
              <a:t>, SJR Q1, SJR Q2, SJR </a:t>
            </a:r>
            <a:r>
              <a:rPr lang="en-US" err="1"/>
              <a:t>Q3</a:t>
            </a:r>
            <a:r>
              <a:rPr lang="en-US"/>
              <a:t>, SJR </a:t>
            </a:r>
            <a:r>
              <a:rPr lang="en-US" err="1"/>
              <a:t>Q4</a:t>
            </a:r>
            <a:endParaRPr lang="en-US"/>
          </a:p>
          <a:p>
            <a:pPr lvl="3"/>
            <a:r>
              <a:rPr lang="en-US"/>
              <a:t>U </a:t>
            </a:r>
            <a:r>
              <a:rPr lang="en-US" err="1"/>
              <a:t>godini</a:t>
            </a:r>
            <a:r>
              <a:rPr lang="en-US"/>
              <a:t> objave </a:t>
            </a:r>
            <a:r>
              <a:rPr lang="en-US" err="1"/>
              <a:t>rada</a:t>
            </a:r>
            <a:endParaRPr lang="en-US"/>
          </a:p>
          <a:p>
            <a:pPr lvl="3"/>
            <a:r>
              <a:rPr lang="en-US"/>
              <a:t>U </a:t>
            </a:r>
            <a:r>
              <a:rPr lang="en-US" err="1"/>
              <a:t>posljednjoj</a:t>
            </a:r>
            <a:r>
              <a:rPr lang="en-US"/>
              <a:t> </a:t>
            </a:r>
            <a:r>
              <a:rPr lang="en-US" err="1"/>
              <a:t>godini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koju</a:t>
            </a:r>
            <a:r>
              <a:rPr lang="en-US"/>
              <a:t> je </a:t>
            </a:r>
            <a:r>
              <a:rPr lang="en-US" err="1"/>
              <a:t>izračunata</a:t>
            </a:r>
            <a:r>
              <a:rPr lang="en-US"/>
              <a:t> kvartila</a:t>
            </a:r>
          </a:p>
          <a:p>
            <a:pPr lvl="1"/>
            <a:r>
              <a:rPr lang="en-US" err="1"/>
              <a:t>Uz</a:t>
            </a:r>
            <a:r>
              <a:rPr lang="en-US"/>
              <a:t> </a:t>
            </a:r>
            <a:r>
              <a:rPr lang="en-US" err="1"/>
              <a:t>kvartilu</a:t>
            </a:r>
            <a:r>
              <a:rPr lang="en-US"/>
              <a:t> u </a:t>
            </a:r>
            <a:r>
              <a:rPr lang="en-US" err="1"/>
              <a:t>određenoj</a:t>
            </a:r>
            <a:r>
              <a:rPr lang="en-US"/>
              <a:t> </a:t>
            </a:r>
            <a:r>
              <a:rPr lang="en-US" err="1"/>
              <a:t>bazi</a:t>
            </a:r>
            <a:r>
              <a:rPr lang="en-US"/>
              <a:t> </a:t>
            </a:r>
            <a:r>
              <a:rPr lang="en-US" err="1"/>
              <a:t>navodi</a:t>
            </a:r>
            <a:r>
              <a:rPr lang="en-US"/>
              <a:t> se </a:t>
            </a:r>
            <a:r>
              <a:rPr lang="en-US" err="1"/>
              <a:t>znanstveno</a:t>
            </a:r>
            <a:r>
              <a:rPr lang="en-US"/>
              <a:t> područje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se </a:t>
            </a:r>
            <a:r>
              <a:rPr lang="en-US" err="1"/>
              <a:t>odnosi</a:t>
            </a:r>
            <a:endParaRPr lang="en-US"/>
          </a:p>
          <a:p>
            <a:pPr lvl="2"/>
            <a:r>
              <a:rPr lang="en-US" err="1"/>
              <a:t>Baza</a:t>
            </a:r>
            <a:r>
              <a:rPr lang="en-US"/>
              <a:t> JCR </a:t>
            </a:r>
            <a:r>
              <a:rPr lang="en-US" err="1"/>
              <a:t>objedinjuje</a:t>
            </a:r>
            <a:r>
              <a:rPr lang="en-US"/>
              <a:t> </a:t>
            </a:r>
            <a:r>
              <a:rPr lang="en-US" err="1"/>
              <a:t>četiri</a:t>
            </a:r>
            <a:r>
              <a:rPr lang="en-US"/>
              <a:t> </a:t>
            </a:r>
            <a:r>
              <a:rPr lang="en-US" err="1"/>
              <a:t>citatne</a:t>
            </a:r>
            <a:r>
              <a:rPr lang="en-US"/>
              <a:t> </a:t>
            </a:r>
            <a:r>
              <a:rPr lang="en-US" err="1"/>
              <a:t>baze</a:t>
            </a:r>
            <a:r>
              <a:rPr lang="en-US"/>
              <a:t>: SCIE (Science Citation Index Expanded),  SSCI (Social Sciences Citation Index), AHCI (Arts &amp; Humanities Citation Index)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ESCI</a:t>
            </a:r>
            <a:r>
              <a:rPr lang="en-US"/>
              <a:t> (Emerging Sources Citation Index), a </a:t>
            </a:r>
            <a:r>
              <a:rPr lang="en-US" err="1"/>
              <a:t>svaka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 </a:t>
            </a:r>
            <a:r>
              <a:rPr lang="en-US" err="1"/>
              <a:t>vlastitu</a:t>
            </a:r>
            <a:r>
              <a:rPr lang="en-US"/>
              <a:t> </a:t>
            </a:r>
            <a:r>
              <a:rPr lang="en-US" err="1"/>
              <a:t>kategorizaciju</a:t>
            </a:r>
            <a:r>
              <a:rPr lang="en-US"/>
              <a:t> </a:t>
            </a:r>
            <a:r>
              <a:rPr lang="en-US" err="1"/>
              <a:t>znanstvenih</a:t>
            </a:r>
            <a:r>
              <a:rPr lang="en-US"/>
              <a:t> </a:t>
            </a:r>
            <a:r>
              <a:rPr lang="en-US" err="1"/>
              <a:t>područja</a:t>
            </a:r>
            <a:endParaRPr lang="en-US"/>
          </a:p>
          <a:p>
            <a:pPr lvl="2"/>
            <a:r>
              <a:rPr lang="en-US" err="1"/>
              <a:t>Časopisi</a:t>
            </a:r>
            <a:r>
              <a:rPr lang="en-US"/>
              <a:t> </a:t>
            </a:r>
            <a:r>
              <a:rPr lang="en-US" err="1"/>
              <a:t>indeksirani</a:t>
            </a:r>
            <a:r>
              <a:rPr lang="en-US"/>
              <a:t> u </a:t>
            </a:r>
            <a:r>
              <a:rPr lang="en-US" err="1"/>
              <a:t>bazi</a:t>
            </a:r>
            <a:r>
              <a:rPr lang="en-US"/>
              <a:t> </a:t>
            </a:r>
            <a:r>
              <a:rPr lang="en-US" err="1"/>
              <a:t>ESCI</a:t>
            </a:r>
            <a:r>
              <a:rPr lang="en-US"/>
              <a:t> </a:t>
            </a:r>
            <a:r>
              <a:rPr lang="en-US" err="1"/>
              <a:t>nemaju</a:t>
            </a:r>
            <a:r>
              <a:rPr lang="en-US"/>
              <a:t> </a:t>
            </a:r>
            <a:r>
              <a:rPr lang="en-US" err="1"/>
              <a:t>izračunat</a:t>
            </a:r>
            <a:r>
              <a:rPr lang="en-US"/>
              <a:t> JIF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nisu</a:t>
            </a:r>
            <a:r>
              <a:rPr lang="en-US"/>
              <a:t> </a:t>
            </a:r>
            <a:r>
              <a:rPr lang="en-US" err="1"/>
              <a:t>razvrstani</a:t>
            </a:r>
            <a:r>
              <a:rPr lang="en-US"/>
              <a:t> u </a:t>
            </a:r>
            <a:r>
              <a:rPr lang="en-US" err="1"/>
              <a:t>kvartile</a:t>
            </a:r>
            <a:r>
              <a:rPr lang="en-US"/>
              <a:t>, a </a:t>
            </a:r>
            <a:r>
              <a:rPr lang="en-US" err="1"/>
              <a:t>razmatraju</a:t>
            </a:r>
            <a:r>
              <a:rPr lang="en-US"/>
              <a:t> se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uvrštavanje</a:t>
            </a:r>
            <a:r>
              <a:rPr lang="en-US"/>
              <a:t> u </a:t>
            </a:r>
            <a:r>
              <a:rPr lang="en-US" err="1"/>
              <a:t>neku</a:t>
            </a:r>
            <a:r>
              <a:rPr lang="en-US"/>
              <a:t> od </a:t>
            </a:r>
            <a:r>
              <a:rPr lang="en-US" err="1"/>
              <a:t>baza</a:t>
            </a:r>
            <a:r>
              <a:rPr lang="en-US"/>
              <a:t> SCIE, SSCI </a:t>
            </a:r>
            <a:r>
              <a:rPr lang="en-US" err="1"/>
              <a:t>ili</a:t>
            </a:r>
            <a:r>
              <a:rPr lang="en-US"/>
              <a:t> AHCI</a:t>
            </a:r>
          </a:p>
          <a:p>
            <a:pPr lvl="1"/>
            <a:r>
              <a:rPr lang="en-US" err="1"/>
              <a:t>Ukoliko</a:t>
            </a:r>
            <a:r>
              <a:rPr lang="en-US"/>
              <a:t> je </a:t>
            </a:r>
            <a:r>
              <a:rPr lang="en-US" err="1"/>
              <a:t>časopis</a:t>
            </a:r>
            <a:r>
              <a:rPr lang="en-US"/>
              <a:t> </a:t>
            </a:r>
            <a:r>
              <a:rPr lang="en-US" err="1"/>
              <a:t>rangiran</a:t>
            </a:r>
            <a:r>
              <a:rPr lang="en-US"/>
              <a:t> u </a:t>
            </a:r>
            <a:r>
              <a:rPr lang="en-US" err="1"/>
              <a:t>više</a:t>
            </a:r>
            <a:r>
              <a:rPr lang="en-US"/>
              <a:t> </a:t>
            </a:r>
            <a:r>
              <a:rPr lang="en-US" err="1"/>
              <a:t>znanstvenih</a:t>
            </a:r>
            <a:r>
              <a:rPr lang="en-US"/>
              <a:t> </a:t>
            </a:r>
            <a:r>
              <a:rPr lang="en-US" err="1"/>
              <a:t>područja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u </a:t>
            </a:r>
            <a:r>
              <a:rPr lang="en-US" err="1"/>
              <a:t>njima</a:t>
            </a:r>
            <a:r>
              <a:rPr lang="en-US"/>
              <a:t> </a:t>
            </a:r>
            <a:r>
              <a:rPr lang="en-US" err="1"/>
              <a:t>pripada</a:t>
            </a:r>
            <a:r>
              <a:rPr lang="en-US"/>
              <a:t> </a:t>
            </a:r>
            <a:r>
              <a:rPr lang="en-US" err="1"/>
              <a:t>različitim</a:t>
            </a:r>
            <a:r>
              <a:rPr lang="en-US"/>
              <a:t> </a:t>
            </a:r>
            <a:r>
              <a:rPr lang="en-US" err="1"/>
              <a:t>kvartilama</a:t>
            </a:r>
            <a:r>
              <a:rPr lang="en-US"/>
              <a:t>, </a:t>
            </a:r>
            <a:r>
              <a:rPr lang="en-US" err="1"/>
              <a:t>odabire</a:t>
            </a:r>
            <a:r>
              <a:rPr lang="en-US"/>
              <a:t> se </a:t>
            </a:r>
            <a:r>
              <a:rPr lang="en-US" err="1"/>
              <a:t>najpovoljnija</a:t>
            </a:r>
            <a:r>
              <a:rPr lang="en-US"/>
              <a:t> kvartila</a:t>
            </a:r>
          </a:p>
          <a:p>
            <a:pPr lvl="1"/>
            <a:r>
              <a:rPr lang="en-US" err="1"/>
              <a:t>Ukoliko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časopis</a:t>
            </a:r>
            <a:r>
              <a:rPr lang="en-US"/>
              <a:t> </a:t>
            </a:r>
            <a:r>
              <a:rPr lang="en-US" err="1"/>
              <a:t>nije</a:t>
            </a:r>
            <a:r>
              <a:rPr lang="en-US"/>
              <a:t> </a:t>
            </a:r>
            <a:r>
              <a:rPr lang="en-US" err="1"/>
              <a:t>izračunat</a:t>
            </a:r>
            <a:r>
              <a:rPr lang="en-US"/>
              <a:t> </a:t>
            </a:r>
            <a:r>
              <a:rPr lang="en-US" err="1"/>
              <a:t>indikator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nije</a:t>
            </a:r>
            <a:r>
              <a:rPr lang="en-US"/>
              <a:t> </a:t>
            </a:r>
            <a:r>
              <a:rPr lang="en-US" err="1"/>
              <a:t>razvrstan</a:t>
            </a:r>
            <a:r>
              <a:rPr lang="en-US"/>
              <a:t> u </a:t>
            </a:r>
            <a:r>
              <a:rPr lang="en-US" err="1"/>
              <a:t>određenu</a:t>
            </a:r>
            <a:r>
              <a:rPr lang="en-US"/>
              <a:t> </a:t>
            </a:r>
            <a:r>
              <a:rPr lang="en-US" err="1"/>
              <a:t>kvartilu</a:t>
            </a:r>
            <a:r>
              <a:rPr lang="en-US"/>
              <a:t> (</a:t>
            </a:r>
            <a:r>
              <a:rPr lang="en-US" err="1"/>
              <a:t>iz</a:t>
            </a:r>
            <a:r>
              <a:rPr lang="en-US"/>
              <a:t> </a:t>
            </a:r>
            <a:r>
              <a:rPr lang="en-US" err="1"/>
              <a:t>baze</a:t>
            </a:r>
            <a:r>
              <a:rPr lang="en-US"/>
              <a:t> </a:t>
            </a:r>
            <a:r>
              <a:rPr lang="en-US" err="1"/>
              <a:t>ESCI</a:t>
            </a:r>
            <a:r>
              <a:rPr lang="en-US"/>
              <a:t>) , a </a:t>
            </a:r>
            <a:r>
              <a:rPr lang="en-US" err="1"/>
              <a:t>indeksiran</a:t>
            </a:r>
            <a:r>
              <a:rPr lang="en-US"/>
              <a:t> je u </a:t>
            </a:r>
            <a:r>
              <a:rPr lang="en-US" err="1"/>
              <a:t>bazi</a:t>
            </a:r>
            <a:r>
              <a:rPr lang="en-US"/>
              <a:t> </a:t>
            </a:r>
            <a:r>
              <a:rPr lang="en-US" err="1"/>
              <a:t>WoS</a:t>
            </a:r>
            <a:r>
              <a:rPr lang="en-US"/>
              <a:t> CC, </a:t>
            </a:r>
            <a:r>
              <a:rPr lang="en-US" err="1"/>
              <a:t>smatra</a:t>
            </a:r>
            <a:r>
              <a:rPr lang="en-US"/>
              <a:t> se da </a:t>
            </a:r>
            <a:r>
              <a:rPr lang="en-US" err="1"/>
              <a:t>pripada</a:t>
            </a:r>
            <a:r>
              <a:rPr lang="en-US"/>
              <a:t> </a:t>
            </a:r>
            <a:r>
              <a:rPr lang="en-US" err="1"/>
              <a:t>posljednjoj</a:t>
            </a:r>
            <a:r>
              <a:rPr lang="en-US"/>
              <a:t> </a:t>
            </a:r>
            <a:r>
              <a:rPr lang="en-US" err="1"/>
              <a:t>kvartili</a:t>
            </a:r>
            <a:r>
              <a:rPr lang="en-US"/>
              <a:t> </a:t>
            </a:r>
            <a:r>
              <a:rPr lang="en-US" err="1"/>
              <a:t>Q4</a:t>
            </a:r>
            <a:r>
              <a:rPr lang="en-US"/>
              <a:t> u </a:t>
            </a:r>
            <a:r>
              <a:rPr lang="en-US" err="1"/>
              <a:t>bazi</a:t>
            </a:r>
            <a:r>
              <a:rPr lang="en-US"/>
              <a:t> JCR </a:t>
            </a:r>
          </a:p>
          <a:p>
            <a:pPr lvl="1"/>
            <a:r>
              <a:rPr lang="en-US" err="1"/>
              <a:t>Ukoliko</a:t>
            </a:r>
            <a:r>
              <a:rPr lang="en-US"/>
              <a:t> </a:t>
            </a:r>
            <a:r>
              <a:rPr lang="en-US" err="1"/>
              <a:t>časopis</a:t>
            </a:r>
            <a:r>
              <a:rPr lang="en-US"/>
              <a:t> </a:t>
            </a:r>
            <a:r>
              <a:rPr lang="en-US" err="1"/>
              <a:t>nije</a:t>
            </a:r>
            <a:r>
              <a:rPr lang="en-US"/>
              <a:t> </a:t>
            </a:r>
            <a:r>
              <a:rPr lang="en-US" err="1"/>
              <a:t>indeksiran</a:t>
            </a:r>
            <a:r>
              <a:rPr lang="en-US"/>
              <a:t> u </a:t>
            </a:r>
            <a:r>
              <a:rPr lang="en-US" err="1"/>
              <a:t>bazama</a:t>
            </a:r>
            <a:r>
              <a:rPr lang="en-US"/>
              <a:t> </a:t>
            </a:r>
            <a:r>
              <a:rPr lang="en-US" err="1"/>
              <a:t>WoS</a:t>
            </a:r>
            <a:r>
              <a:rPr lang="en-US"/>
              <a:t> CC </a:t>
            </a:r>
            <a:r>
              <a:rPr lang="en-US" err="1"/>
              <a:t>ili</a:t>
            </a:r>
            <a:r>
              <a:rPr lang="en-US"/>
              <a:t> Scopus, </a:t>
            </a:r>
            <a:r>
              <a:rPr lang="en-US" err="1"/>
              <a:t>ali</a:t>
            </a:r>
            <a:r>
              <a:rPr lang="en-US"/>
              <a:t> je </a:t>
            </a:r>
            <a:r>
              <a:rPr lang="en-US" err="1"/>
              <a:t>indeksiran</a:t>
            </a:r>
            <a:r>
              <a:rPr lang="en-US"/>
              <a:t> u </a:t>
            </a:r>
            <a:r>
              <a:rPr lang="en-US" err="1"/>
              <a:t>bazi</a:t>
            </a:r>
            <a:r>
              <a:rPr lang="en-US"/>
              <a:t> Medline, </a:t>
            </a:r>
            <a:r>
              <a:rPr lang="en-US" err="1"/>
              <a:t>smatra</a:t>
            </a:r>
            <a:r>
              <a:rPr lang="en-US"/>
              <a:t> se da </a:t>
            </a:r>
            <a:r>
              <a:rPr lang="en-US" err="1"/>
              <a:t>pripada</a:t>
            </a:r>
            <a:r>
              <a:rPr lang="en-US"/>
              <a:t> </a:t>
            </a:r>
            <a:r>
              <a:rPr lang="en-US" err="1"/>
              <a:t>posljednjoj</a:t>
            </a:r>
            <a:r>
              <a:rPr lang="en-US"/>
              <a:t> </a:t>
            </a:r>
            <a:r>
              <a:rPr lang="en-US" err="1"/>
              <a:t>kvartili</a:t>
            </a:r>
            <a:r>
              <a:rPr lang="en-US"/>
              <a:t> </a:t>
            </a:r>
            <a:r>
              <a:rPr lang="en-US" err="1"/>
              <a:t>Q4</a:t>
            </a:r>
            <a:endParaRPr lang="en-US"/>
          </a:p>
          <a:p>
            <a:pPr lvl="1"/>
            <a:r>
              <a:rPr lang="en-US"/>
              <a:t>U </a:t>
            </a:r>
            <a:r>
              <a:rPr lang="en-US" err="1"/>
              <a:t>BIBLIOMETRISJKOJ</a:t>
            </a:r>
            <a:r>
              <a:rPr lang="en-US"/>
              <a:t> </a:t>
            </a:r>
            <a:r>
              <a:rPr lang="en-US" err="1"/>
              <a:t>POTVRDI</a:t>
            </a:r>
            <a:r>
              <a:rPr lang="en-US"/>
              <a:t> </a:t>
            </a:r>
            <a:r>
              <a:rPr lang="en-US" err="1"/>
              <a:t>ODABIRE</a:t>
            </a:r>
            <a:r>
              <a:rPr lang="en-US"/>
              <a:t> SE </a:t>
            </a:r>
            <a:r>
              <a:rPr lang="en-US">
                <a:solidFill>
                  <a:srgbClr val="FF0000"/>
                </a:solidFill>
              </a:rPr>
              <a:t>NAJPOVOLJNIJA KVARTILA</a:t>
            </a:r>
          </a:p>
        </p:txBody>
      </p:sp>
    </p:spTree>
    <p:extLst>
      <p:ext uri="{BB962C8B-B14F-4D97-AF65-F5344CB8AC3E}">
        <p14:creationId xmlns:p14="http://schemas.microsoft.com/office/powerpoint/2010/main" val="335435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437612"/>
              </p:ext>
            </p:extLst>
          </p:nvPr>
        </p:nvGraphicFramePr>
        <p:xfrm>
          <a:off x="2940118" y="2452392"/>
          <a:ext cx="4799604" cy="2465362"/>
        </p:xfrm>
        <a:graphic>
          <a:graphicData uri="http://schemas.openxmlformats.org/drawingml/2006/table">
            <a:tbl>
              <a:tblPr firstRow="1" firstCol="1" bandRow="1">
                <a:tableStyleId>{AF606853-7671-496A-8E4F-DF71F8EC918B}</a:tableStyleId>
              </a:tblPr>
              <a:tblGrid>
                <a:gridCol w="1976015">
                  <a:extLst>
                    <a:ext uri="{9D8B030D-6E8A-4147-A177-3AD203B41FA5}">
                      <a16:colId xmlns:a16="http://schemas.microsoft.com/office/drawing/2014/main" val="528946386"/>
                    </a:ext>
                  </a:extLst>
                </a:gridCol>
                <a:gridCol w="1835582">
                  <a:extLst>
                    <a:ext uri="{9D8B030D-6E8A-4147-A177-3AD203B41FA5}">
                      <a16:colId xmlns:a16="http://schemas.microsoft.com/office/drawing/2014/main" val="599370914"/>
                    </a:ext>
                  </a:extLst>
                </a:gridCol>
                <a:gridCol w="988007">
                  <a:extLst>
                    <a:ext uri="{9D8B030D-6E8A-4147-A177-3AD203B41FA5}">
                      <a16:colId xmlns:a16="http://schemas.microsoft.com/office/drawing/2014/main" val="96549177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Godina objave</a:t>
                      </a:r>
                    </a:p>
                  </a:txBody>
                  <a:tcPr marL="49885" marR="4988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Posljednja dostupna</a:t>
                      </a:r>
                    </a:p>
                  </a:txBody>
                  <a:tcPr marL="49885" marR="4988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Najpovoljnija</a:t>
                      </a:r>
                    </a:p>
                  </a:txBody>
                  <a:tcPr marL="49885" marR="4988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137291"/>
                  </a:ext>
                </a:extLst>
              </a:tr>
              <a:tr h="582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JCR Q2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5" marR="4988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JCR Q2     2,920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b="1">
                        <a:effectLst/>
                      </a:endParaRPr>
                    </a:p>
                  </a:txBody>
                  <a:tcPr marL="49885" marR="4988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</a:rPr>
                        <a:t>SJR  Q1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5" marR="498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05141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5" marR="4988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Dentistry, Oral Surgery &amp; Medicine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(SCIE) </a:t>
                      </a:r>
                      <a:endParaRPr lang="en-US" sz="900" b="1">
                        <a:solidFill>
                          <a:srgbClr val="595959"/>
                        </a:solidFill>
                        <a:effectLst/>
                        <a:latin typeface="Arial CE" panose="020B06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b="1">
                        <a:solidFill>
                          <a:srgbClr val="595959"/>
                        </a:solidFill>
                        <a:effectLst/>
                        <a:latin typeface="Arial CE" panose="020B06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5" marR="4988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68334"/>
                  </a:ext>
                </a:extLst>
              </a:tr>
              <a:tr h="533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SJR Q1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5" marR="4988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SJR Q2     0,65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b="1">
                        <a:effectLst/>
                      </a:endParaRPr>
                    </a:p>
                  </a:txBody>
                  <a:tcPr marL="49885" marR="49885" marT="0" marB="0" anchor="ctr">
                    <a:solidFill>
                      <a:srgbClr val="368A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555005"/>
                  </a:ext>
                </a:extLst>
              </a:tr>
              <a:tr h="533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Oral Surgery</a:t>
                      </a:r>
                      <a:endParaRPr kumimoji="0" lang="en-US" sz="15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500" b="1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5" marR="49885" marT="0" marB="0" anchor="ctr">
                    <a:solidFill>
                      <a:srgbClr val="368A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602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63160" y="116534"/>
            <a:ext cx="6775756" cy="1641475"/>
          </a:xfrm>
        </p:spPr>
        <p:txBody>
          <a:bodyPr>
            <a:normAutofit/>
          </a:bodyPr>
          <a:lstStyle/>
          <a:p>
            <a:r>
              <a:rPr lang="en-US"/>
              <a:t>Kvartila časopisa</a:t>
            </a:r>
            <a:br>
              <a:rPr lang="en-US"/>
            </a:br>
            <a:r>
              <a:rPr lang="en-US" sz="1650"/>
              <a:t>Primjer - </a:t>
            </a:r>
            <a:r>
              <a:rPr lang="en-US" sz="1650" err="1"/>
              <a:t>Odabir</a:t>
            </a:r>
            <a:r>
              <a:rPr lang="en-US" sz="1650"/>
              <a:t> </a:t>
            </a:r>
            <a:r>
              <a:rPr lang="en-US" sz="1650" err="1"/>
              <a:t>najpovoljnije</a:t>
            </a:r>
            <a:endParaRPr lang="en-US" sz="1650"/>
          </a:p>
        </p:txBody>
      </p:sp>
      <p:sp>
        <p:nvSpPr>
          <p:cNvPr id="7" name="Rectangle 6"/>
          <p:cNvSpPr/>
          <p:nvPr/>
        </p:nvSpPr>
        <p:spPr>
          <a:xfrm>
            <a:off x="3344178" y="3273683"/>
            <a:ext cx="1284929" cy="4640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</a:pPr>
            <a:r>
              <a:rPr lang="en-US" sz="900" b="1">
                <a:solidFill>
                  <a:prstClr val="white"/>
                </a:solidFill>
              </a:rPr>
              <a:t>Dentistry, Oral Surgery &amp; Medicine</a:t>
            </a:r>
          </a:p>
          <a:p>
            <a:pPr lvl="0" algn="ctr">
              <a:lnSpc>
                <a:spcPct val="107000"/>
              </a:lnSpc>
            </a:pPr>
            <a:r>
              <a:rPr lang="en-US" sz="900" b="1">
                <a:solidFill>
                  <a:prstClr val="white"/>
                </a:solidFill>
              </a:rPr>
              <a:t>(SCIE) </a:t>
            </a:r>
          </a:p>
        </p:txBody>
      </p:sp>
      <p:cxnSp>
        <p:nvCxnSpPr>
          <p:cNvPr id="9" name="Elbow Connector 8"/>
          <p:cNvCxnSpPr>
            <a:stCxn id="7" idx="1"/>
          </p:cNvCxnSpPr>
          <p:nvPr/>
        </p:nvCxnSpPr>
        <p:spPr>
          <a:xfrm rot="10800000">
            <a:off x="2632906" y="2017922"/>
            <a:ext cx="711272" cy="14877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11321" y="2755584"/>
            <a:ext cx="435575" cy="3107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</a:pPr>
            <a:r>
              <a:rPr lang="en-US" sz="900" b="1">
                <a:solidFill>
                  <a:prstClr val="white"/>
                </a:solidFill>
              </a:rPr>
              <a:t>3,333</a:t>
            </a:r>
          </a:p>
        </p:txBody>
      </p:sp>
      <p:cxnSp>
        <p:nvCxnSpPr>
          <p:cNvPr id="14" name="Straight Arrow Connector 13"/>
          <p:cNvCxnSpPr>
            <a:stCxn id="10" idx="0"/>
          </p:cNvCxnSpPr>
          <p:nvPr/>
        </p:nvCxnSpPr>
        <p:spPr>
          <a:xfrm flipH="1" flipV="1">
            <a:off x="4629108" y="1985741"/>
            <a:ext cx="1" cy="769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12132" y="3930915"/>
            <a:ext cx="435575" cy="3107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</a:pPr>
            <a:r>
              <a:rPr lang="en-US" sz="900" b="1">
                <a:solidFill>
                  <a:prstClr val="white"/>
                </a:solidFill>
              </a:rPr>
              <a:t>0,82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89434" y="4274270"/>
            <a:ext cx="1429249" cy="53317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</a:pPr>
            <a:r>
              <a:rPr lang="en-US" sz="900" b="1">
                <a:solidFill>
                  <a:prstClr val="white"/>
                </a:solidFill>
              </a:rPr>
              <a:t>Oral Surgery</a:t>
            </a:r>
            <a:endParaRPr lang="en-US" sz="1500" b="1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90230" y="4807441"/>
            <a:ext cx="0" cy="73468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29107" y="4245777"/>
            <a:ext cx="0" cy="136153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1356" y="1614760"/>
            <a:ext cx="14830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Znanstveno područje </a:t>
            </a:r>
          </a:p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u </a:t>
            </a:r>
            <a:r>
              <a:rPr lang="en-US" sz="1050" err="1">
                <a:solidFill>
                  <a:schemeClr val="bg1">
                    <a:lumMod val="65000"/>
                  </a:schemeClr>
                </a:solidFill>
              </a:rPr>
              <a:t>bazi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50" b="1">
                <a:solidFill>
                  <a:schemeClr val="bg1">
                    <a:lumMod val="65000"/>
                  </a:schemeClr>
                </a:solidFill>
              </a:rPr>
              <a:t>SCIE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37387" y="1680086"/>
            <a:ext cx="3834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>
                <a:solidFill>
                  <a:schemeClr val="bg1">
                    <a:lumMod val="65000"/>
                  </a:schemeClr>
                </a:solidFill>
              </a:rPr>
              <a:t>JIF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48681" y="5615913"/>
            <a:ext cx="14830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Znanstveno područje </a:t>
            </a:r>
          </a:p>
          <a:p>
            <a:pPr algn="ctr"/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u </a:t>
            </a:r>
            <a:r>
              <a:rPr lang="en-US" sz="1050" err="1">
                <a:solidFill>
                  <a:schemeClr val="bg1">
                    <a:lumMod val="65000"/>
                  </a:schemeClr>
                </a:solidFill>
              </a:rPr>
              <a:t>bazi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50" b="1">
                <a:solidFill>
                  <a:schemeClr val="bg1">
                    <a:lumMod val="65000"/>
                  </a:schemeClr>
                </a:solidFill>
              </a:rPr>
              <a:t>SJR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24802" y="563990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err="1">
                <a:solidFill>
                  <a:schemeClr val="bg1">
                    <a:lumMod val="65000"/>
                  </a:schemeClr>
                </a:solidFill>
              </a:rPr>
              <a:t>Indikator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50" b="1">
                <a:solidFill>
                  <a:schemeClr val="bg1">
                    <a:lumMod val="65000"/>
                  </a:schemeClr>
                </a:solidFill>
              </a:rPr>
              <a:t>SJR</a:t>
            </a:r>
          </a:p>
        </p:txBody>
      </p:sp>
    </p:spTree>
    <p:extLst>
      <p:ext uri="{BB962C8B-B14F-4D97-AF65-F5344CB8AC3E}">
        <p14:creationId xmlns:p14="http://schemas.microsoft.com/office/powerpoint/2010/main" val="290560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Provjera </a:t>
            </a:r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rada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Izvori</a:t>
            </a:r>
            <a:r>
              <a:rPr lang="en-US"/>
              <a:t> </a:t>
            </a:r>
            <a:r>
              <a:rPr lang="en-US" err="1"/>
              <a:t>provjere</a:t>
            </a:r>
            <a:r>
              <a:rPr lang="en-US"/>
              <a:t>:</a:t>
            </a:r>
          </a:p>
          <a:p>
            <a:pPr lvl="1"/>
            <a:r>
              <a:rPr lang="en-US" err="1"/>
              <a:t>Url</a:t>
            </a:r>
            <a:r>
              <a:rPr lang="en-US"/>
              <a:t> </a:t>
            </a:r>
            <a:r>
              <a:rPr lang="en-US" err="1"/>
              <a:t>adresa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stranici</a:t>
            </a:r>
            <a:r>
              <a:rPr lang="en-US"/>
              <a:t> časopisa</a:t>
            </a:r>
          </a:p>
          <a:p>
            <a:pPr lvl="2"/>
            <a:r>
              <a:rPr lang="en-US" err="1"/>
              <a:t>Časopis</a:t>
            </a:r>
            <a:r>
              <a:rPr lang="en-US"/>
              <a:t> </a:t>
            </a:r>
            <a:r>
              <a:rPr lang="en-US" err="1"/>
              <a:t>navodi</a:t>
            </a:r>
            <a:r>
              <a:rPr lang="en-US"/>
              <a:t> o </a:t>
            </a:r>
            <a:r>
              <a:rPr lang="en-US" err="1"/>
              <a:t>kakvoj</a:t>
            </a:r>
            <a:r>
              <a:rPr lang="en-US"/>
              <a:t> je </a:t>
            </a:r>
            <a:r>
              <a:rPr lang="en-US" err="1"/>
              <a:t>vrsti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 </a:t>
            </a:r>
            <a:r>
              <a:rPr lang="en-US" err="1"/>
              <a:t>riječ</a:t>
            </a:r>
            <a:endParaRPr lang="en-US"/>
          </a:p>
          <a:p>
            <a:pPr lvl="1"/>
            <a:r>
              <a:rPr lang="en-US" err="1"/>
              <a:t>Bibliografski</a:t>
            </a:r>
            <a:r>
              <a:rPr lang="en-US"/>
              <a:t> </a:t>
            </a:r>
            <a:r>
              <a:rPr lang="en-US" err="1"/>
              <a:t>zapisi</a:t>
            </a:r>
            <a:r>
              <a:rPr lang="en-US"/>
              <a:t> u </a:t>
            </a:r>
            <a:r>
              <a:rPr lang="en-US" err="1"/>
              <a:t>bazama</a:t>
            </a:r>
            <a:r>
              <a:rPr lang="en-US"/>
              <a:t> (</a:t>
            </a:r>
            <a:r>
              <a:rPr lang="en-US" err="1"/>
              <a:t>naslov</a:t>
            </a:r>
            <a:r>
              <a:rPr lang="en-US"/>
              <a:t>, </a:t>
            </a:r>
            <a:r>
              <a:rPr lang="en-US" err="1"/>
              <a:t>sažetak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zapis</a:t>
            </a:r>
            <a:r>
              <a:rPr lang="en-US"/>
              <a:t> o </a:t>
            </a:r>
            <a:r>
              <a:rPr lang="en-US" err="1"/>
              <a:t>radu</a:t>
            </a:r>
            <a:r>
              <a:rPr lang="en-US"/>
              <a:t>):</a:t>
            </a:r>
          </a:p>
          <a:p>
            <a:pPr lvl="2"/>
            <a:r>
              <a:rPr lang="en-US"/>
              <a:t>WoS CC </a:t>
            </a:r>
          </a:p>
          <a:p>
            <a:pPr lvl="2"/>
            <a:r>
              <a:rPr lang="en-US"/>
              <a:t>Scopus</a:t>
            </a:r>
          </a:p>
          <a:p>
            <a:pPr lvl="2"/>
            <a:r>
              <a:rPr lang="en-US"/>
              <a:t>Medline</a:t>
            </a:r>
          </a:p>
          <a:p>
            <a:pPr lvl="2"/>
            <a:r>
              <a:rPr lang="en-US" err="1"/>
              <a:t>CROSBI</a:t>
            </a:r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1588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820E4FFD4118F4FAC177C2A1446CE22" ma:contentTypeVersion="11" ma:contentTypeDescription="Stvaranje novog dokumenta." ma:contentTypeScope="" ma:versionID="9f0749b3132cbc27918d4b3dcb6ed175">
  <xsd:schema xmlns:xsd="http://www.w3.org/2001/XMLSchema" xmlns:xs="http://www.w3.org/2001/XMLSchema" xmlns:p="http://schemas.microsoft.com/office/2006/metadata/properties" xmlns:ns3="b2973204-e1e0-4884-a5ba-635df2e5a1f8" targetNamespace="http://schemas.microsoft.com/office/2006/metadata/properties" ma:root="true" ma:fieldsID="3a811fc5ba24ab793a1ff5bda59cb329" ns3:_="">
    <xsd:import namespace="b2973204-e1e0-4884-a5ba-635df2e5a1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3204-e1e0-4884-a5ba-635df2e5a1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973204-e1e0-4884-a5ba-635df2e5a1f8" xsi:nil="true"/>
  </documentManagement>
</p:properties>
</file>

<file path=customXml/itemProps1.xml><?xml version="1.0" encoding="utf-8"?>
<ds:datastoreItem xmlns:ds="http://schemas.openxmlformats.org/officeDocument/2006/customXml" ds:itemID="{3C7681DB-7649-4BCB-BF3D-496D14CF9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73204-e1e0-4884-a5ba-635df2e5a1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0DF400-6BB4-4028-AD65-EB0F31429D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389923-23A7-4C1D-887A-D773A6DE4F96}">
  <ds:schemaRefs>
    <ds:schemaRef ds:uri="http://purl.org/dc/elements/1.1/"/>
    <ds:schemaRef ds:uri="http://schemas.microsoft.com/office/2006/metadata/properties"/>
    <ds:schemaRef ds:uri="b2973204-e1e0-4884-a5ba-635df2e5a1f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1137</TotalTime>
  <Words>1730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CE</vt:lpstr>
      <vt:lpstr>Arial Narrow</vt:lpstr>
      <vt:lpstr>Bahnschrift SemiBold</vt:lpstr>
      <vt:lpstr>Calibri</vt:lpstr>
      <vt:lpstr>Times New Roman</vt:lpstr>
      <vt:lpstr>Wingdings</vt:lpstr>
      <vt:lpstr>Atlas</vt:lpstr>
      <vt:lpstr>IZ PRAVILNIKA o uvjetima za izbor u znanstvena zvanja (2017, NN 111/2022 )</vt:lpstr>
      <vt:lpstr>Odgovorni za provjeru ispunjenja uvjeta</vt:lpstr>
      <vt:lpstr>Kvalificirajući radovi</vt:lpstr>
      <vt:lpstr>Provjera statusa rada</vt:lpstr>
      <vt:lpstr>Provjera indeksiranosti časopisa u bazama WoS CC, Scopus ili Medline</vt:lpstr>
      <vt:lpstr>Kvartila časopisa Pokazatelj utjecajnosti časopisa</vt:lpstr>
      <vt:lpstr>Kvartila časopisa Odabir najpovoljnije</vt:lpstr>
      <vt:lpstr>Kvartila časopisa Primjer - Odabir najpovoljnije</vt:lpstr>
      <vt:lpstr>Provjera vrste rada</vt:lpstr>
      <vt:lpstr>Provjera vrste rada IZVORNI RAD</vt:lpstr>
      <vt:lpstr>Provjera vrste rada PREGLEDNI RAD</vt:lpstr>
      <vt:lpstr>Provjera vrste rada PRIKAZ SLUČAJA</vt:lpstr>
      <vt:lpstr>Provjera vrste rada KRATKO PRIOPĆENJE</vt:lpstr>
      <vt:lpstr>Autor znanstvenog rada</vt:lpstr>
      <vt:lpstr>Doprinos autora</vt:lpstr>
      <vt:lpstr>Prvi izbor  ZVANJE   ZNANSTVENI SURADNIK</vt:lpstr>
      <vt:lpstr>Drugi izbor ZVANJE   VIŠI ZNANSTVENI SURADNIK</vt:lpstr>
      <vt:lpstr>Treći izbor ZVANJE   ZNANSTVENI SAVJETNIK</vt:lpstr>
      <vt:lpstr>Četvrti izbor ZVANJE   ZNANSTVENI SAVJETNIK U TRAJNOM ZVANJU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 PRAVILNIKA O UVJETIMA ZA IZBOR U ZNANSTVENA ZVANJA (2017)</dc:title>
  <dc:creator>Danira Matijaca</dc:creator>
  <cp:lastModifiedBy>Danira Matijaca</cp:lastModifiedBy>
  <cp:revision>57</cp:revision>
  <dcterms:created xsi:type="dcterms:W3CDTF">2021-11-26T08:02:56Z</dcterms:created>
  <dcterms:modified xsi:type="dcterms:W3CDTF">2023-09-18T12:57:21Z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0x0101007820E4FFD4118F4FAC177C2A1446CE22</vt:lpwstr>
  </property>
</Properties>
</file>